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397" r:id="rId2"/>
    <p:sldId id="444" r:id="rId3"/>
    <p:sldId id="446" r:id="rId4"/>
    <p:sldId id="538" r:id="rId5"/>
    <p:sldId id="448" r:id="rId6"/>
    <p:sldId id="507" r:id="rId7"/>
    <p:sldId id="449" r:id="rId8"/>
    <p:sldId id="531" r:id="rId9"/>
    <p:sldId id="447" r:id="rId10"/>
    <p:sldId id="532" r:id="rId11"/>
    <p:sldId id="533" r:id="rId12"/>
    <p:sldId id="534" r:id="rId13"/>
    <p:sldId id="535" r:id="rId14"/>
    <p:sldId id="536" r:id="rId15"/>
    <p:sldId id="537" r:id="rId16"/>
    <p:sldId id="501" r:id="rId17"/>
    <p:sldId id="502" r:id="rId18"/>
    <p:sldId id="450" r:id="rId19"/>
    <p:sldId id="340" r:id="rId20"/>
    <p:sldId id="452" r:id="rId21"/>
    <p:sldId id="453" r:id="rId22"/>
    <p:sldId id="454" r:id="rId23"/>
    <p:sldId id="455" r:id="rId24"/>
    <p:sldId id="456" r:id="rId25"/>
    <p:sldId id="457" r:id="rId26"/>
    <p:sldId id="508" r:id="rId27"/>
    <p:sldId id="509" r:id="rId28"/>
    <p:sldId id="510" r:id="rId29"/>
    <p:sldId id="511" r:id="rId30"/>
    <p:sldId id="512" r:id="rId31"/>
    <p:sldId id="458" r:id="rId32"/>
    <p:sldId id="459" r:id="rId33"/>
    <p:sldId id="460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487" r:id="rId61"/>
    <p:sldId id="488" r:id="rId62"/>
    <p:sldId id="489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499" r:id="rId73"/>
    <p:sldId id="500" r:id="rId74"/>
    <p:sldId id="503" r:id="rId75"/>
    <p:sldId id="504" r:id="rId76"/>
    <p:sldId id="505" r:id="rId77"/>
    <p:sldId id="506" r:id="rId78"/>
    <p:sldId id="513" r:id="rId79"/>
    <p:sldId id="514" r:id="rId80"/>
    <p:sldId id="515" r:id="rId81"/>
    <p:sldId id="516" r:id="rId82"/>
    <p:sldId id="517" r:id="rId83"/>
    <p:sldId id="518" r:id="rId8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A6BFC381-9DBC-9B47-9D16-E651729A1C82}">
          <p14:sldIdLst/>
        </p14:section>
        <p14:section name="Titles and Dividers" id="{1E7DD9E6-8846-8448-AF36-6CA7C36D3FBC}">
          <p14:sldIdLst>
            <p14:sldId id="397"/>
            <p14:sldId id="444"/>
            <p14:sldId id="446"/>
            <p14:sldId id="538"/>
            <p14:sldId id="448"/>
            <p14:sldId id="507"/>
            <p14:sldId id="449"/>
            <p14:sldId id="531"/>
            <p14:sldId id="447"/>
            <p14:sldId id="532"/>
            <p14:sldId id="533"/>
            <p14:sldId id="534"/>
            <p14:sldId id="535"/>
            <p14:sldId id="536"/>
            <p14:sldId id="537"/>
            <p14:sldId id="501"/>
            <p14:sldId id="502"/>
            <p14:sldId id="450"/>
            <p14:sldId id="340"/>
            <p14:sldId id="452"/>
            <p14:sldId id="453"/>
            <p14:sldId id="454"/>
            <p14:sldId id="455"/>
            <p14:sldId id="456"/>
            <p14:sldId id="457"/>
            <p14:sldId id="508"/>
            <p14:sldId id="509"/>
            <p14:sldId id="510"/>
            <p14:sldId id="511"/>
            <p14:sldId id="512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3"/>
            <p14:sldId id="504"/>
            <p14:sldId id="505"/>
            <p14:sldId id="506"/>
            <p14:sldId id="513"/>
            <p14:sldId id="514"/>
            <p14:sldId id="515"/>
            <p14:sldId id="516"/>
            <p14:sldId id="517"/>
            <p14:sldId id="518"/>
          </p14:sldIdLst>
        </p14:section>
        <p14:section name="Content" id="{380C3243-BEFC-A549-B533-A4F0BFEA40A1}">
          <p14:sldIdLst/>
        </p14:section>
        <p14:section name="Example slides" id="{6F4BDC45-F9AA-BE40-B27C-BCB372411A4C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32">
          <p15:clr>
            <a:srgbClr val="A4A3A4"/>
          </p15:clr>
        </p15:guide>
        <p15:guide id="2" orient="horz" pos="4096">
          <p15:clr>
            <a:srgbClr val="A4A3A4"/>
          </p15:clr>
        </p15:guide>
        <p15:guide id="3" orient="horz" pos="3688">
          <p15:clr>
            <a:srgbClr val="A4A3A4"/>
          </p15:clr>
        </p15:guide>
        <p15:guide id="4" orient="horz" pos="760">
          <p15:clr>
            <a:srgbClr val="A4A3A4"/>
          </p15:clr>
        </p15:guide>
        <p15:guide id="5" orient="horz" pos="488">
          <p15:clr>
            <a:srgbClr val="A4A3A4"/>
          </p15:clr>
        </p15:guide>
        <p15:guide id="6" pos="309">
          <p15:clr>
            <a:srgbClr val="A4A3A4"/>
          </p15:clr>
        </p15:guide>
        <p15:guide id="7" pos="7371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Birkenberger" initials="LMB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CCECFF"/>
    <a:srgbClr val="4CA90C"/>
    <a:srgbClr val="CF2A2A"/>
    <a:srgbClr val="FFFFCC"/>
    <a:srgbClr val="FFFFFF"/>
    <a:srgbClr val="009FDB"/>
    <a:srgbClr val="007A3E"/>
    <a:srgbClr val="F2F2F2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50000" autoAdjust="0"/>
  </p:normalViewPr>
  <p:slideViewPr>
    <p:cSldViewPr snapToGrid="0">
      <p:cViewPr varScale="1">
        <p:scale>
          <a:sx n="95" d="100"/>
          <a:sy n="95" d="100"/>
        </p:scale>
        <p:origin x="-608" y="-104"/>
      </p:cViewPr>
      <p:guideLst>
        <p:guide orient="horz" pos="232"/>
        <p:guide orient="horz" pos="4096"/>
        <p:guide orient="horz" pos="3688"/>
        <p:guide orient="horz" pos="760"/>
        <p:guide orient="horz" pos="488"/>
        <p:guide pos="309"/>
        <p:guide pos="7371"/>
        <p:guide pos="3839"/>
      </p:guideLst>
    </p:cSldViewPr>
  </p:slideViewPr>
  <p:outlineViewPr>
    <p:cViewPr>
      <p:scale>
        <a:sx n="33" d="100"/>
        <a:sy n="33" d="100"/>
      </p:scale>
      <p:origin x="0" y="5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0"/>
    </p:cViewPr>
  </p:sorterViewPr>
  <p:notesViewPr>
    <p:cSldViewPr snapToGrid="0">
      <p:cViewPr varScale="1">
        <p:scale>
          <a:sx n="87" d="100"/>
          <a:sy n="87" d="100"/>
        </p:scale>
        <p:origin x="30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commentAuthors" Target="commentAuthors.xml"/><Relationship Id="rId8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5829C-7C6A-DF41-92FC-FE30E34D6DBD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0A37F-B7DA-9E4D-A068-4D61982E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657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7A9F4-9AF1-BE4F-A500-2756F8488435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D9196-B747-C840-B910-EBFFFCF7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2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6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0796C-1527-4BA3-9133-7E6B84BFD0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1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DRM- Section 5.5.1</a:t>
            </a:r>
          </a:p>
          <a:p>
            <a:r>
              <a:rPr lang="en-US" dirty="0" smtClean="0"/>
              <a:t>Ad Insertion- Section 1.1 , Section 4.8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0796C-1527-4BA3-9133-7E6B84BFD0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2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E2E</a:t>
            </a:r>
            <a:r>
              <a:rPr lang="en-US" baseline="0" dirty="0" smtClean="0"/>
              <a:t> will not test CATO and Reporting requirements.</a:t>
            </a:r>
          </a:p>
          <a:p>
            <a:r>
              <a:rPr lang="en-US" baseline="0" dirty="0" err="1" smtClean="0"/>
              <a:t>cDVR</a:t>
            </a:r>
            <a:r>
              <a:rPr lang="en-US" baseline="0" dirty="0" smtClean="0"/>
              <a:t>- Section 4.7 , Section 1.1, Section 4.2</a:t>
            </a:r>
          </a:p>
          <a:p>
            <a:r>
              <a:rPr lang="en-US" baseline="0" dirty="0" smtClean="0"/>
              <a:t>Closed captioning – Section 4.9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0796C-1527-4BA3-9133-7E6B84BFD0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6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1.1, Section 4.3, Section 4.5,</a:t>
            </a:r>
            <a:r>
              <a:rPr lang="en-US" baseline="0" dirty="0" smtClean="0"/>
              <a:t> Section 5.3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0796C-1527-4BA3-9133-7E6B84BFD0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27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0796C-1527-4BA3-9133-7E6B84BFD0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76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0796C-1527-4BA3-9133-7E6B84BFD0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6/12 Jeff Holsinger following up for update on Sensu</a:t>
            </a:r>
          </a:p>
          <a:p>
            <a:endParaRPr lang="en-US" dirty="0"/>
          </a:p>
          <a:p>
            <a:r>
              <a:rPr lang="en-US" dirty="0"/>
              <a:t>Splunk(yawl)</a:t>
            </a:r>
            <a:r>
              <a:rPr lang="en-US" baseline="0" dirty="0"/>
              <a:t> not included. Need more clarification from Jeff.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0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6/12</a:t>
            </a:r>
            <a:r>
              <a:rPr lang="en-US" baseline="0" dirty="0"/>
              <a:t> William Hodge working with Adrian Moore and Walter Murcia to acquire updates</a:t>
            </a:r>
          </a:p>
          <a:p>
            <a:endParaRPr lang="en-US" dirty="0"/>
          </a:p>
          <a:p>
            <a:r>
              <a:rPr lang="en-US" dirty="0"/>
              <a:t>Isilon shows up on spreadsheet,</a:t>
            </a:r>
            <a:r>
              <a:rPr lang="en-US" baseline="0" dirty="0"/>
              <a:t> but on diagram</a:t>
            </a:r>
          </a:p>
          <a:p>
            <a:r>
              <a:rPr lang="en-US" baseline="0" dirty="0"/>
              <a:t>OpenManager shows up on diagram, but not on spreadsheet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0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4" cy="51117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5" y="6329844"/>
            <a:ext cx="6628674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tx1"/>
                </a:solidFill>
              </a:rPr>
              <a:t>© 2017 AT&amp;T Intellectual</a:t>
            </a:r>
            <a:r>
              <a:rPr lang="en-US" sz="600" baseline="0" dirty="0" smtClean="0">
                <a:solidFill>
                  <a:schemeClr val="tx1"/>
                </a:solidFill>
              </a:rPr>
              <a:t> Property. All rights reserved.</a:t>
            </a:r>
            <a:r>
              <a:rPr lang="en-US" sz="600" dirty="0" smtClean="0">
                <a:solidFill>
                  <a:schemeClr val="tx1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799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 b="0" i="0">
                <a:solidFill>
                  <a:schemeClr val="bg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27100"/>
            <a:ext cx="11209064" cy="1523098"/>
          </a:xfrm>
          <a:effectLst/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8798" y="2459736"/>
            <a:ext cx="11213719" cy="9144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474721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14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4067"/>
            <a:ext cx="1120906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9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42533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4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798" y="1642533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6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774700"/>
            <a:ext cx="12188825" cy="6083300"/>
          </a:xfrm>
          <a:solidFill>
            <a:schemeClr val="bg2"/>
          </a:solidFill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add. The Globe Alone logo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8300"/>
            <a:ext cx="11209064" cy="1516378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5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2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Applications Overview or Slide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0939" y="1139629"/>
            <a:ext cx="11209064" cy="48006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2400" baseline="0"/>
            </a:lvl1pPr>
            <a:lvl2pPr>
              <a:defRPr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0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96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239751" y="1139825"/>
            <a:ext cx="5460252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2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27426" y="1206500"/>
            <a:ext cx="5474693" cy="46482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6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29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1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7661" y="1139546"/>
            <a:ext cx="5363083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1139825"/>
            <a:ext cx="5363083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6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tx2"/>
                </a:solidFill>
              </a:rPr>
              <a:t>© 2017 AT&amp;T Intellectual</a:t>
            </a:r>
            <a:r>
              <a:rPr lang="en-US" sz="600" baseline="0" dirty="0" smtClean="0">
                <a:solidFill>
                  <a:schemeClr val="tx2"/>
                </a:solidFill>
              </a:rPr>
              <a:t> Property. All rights reserved.</a:t>
            </a:r>
            <a:r>
              <a:rPr lang="en-US" sz="600" dirty="0" smtClean="0">
                <a:solidFill>
                  <a:schemeClr val="tx2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9064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63" y="939800"/>
            <a:ext cx="11209064" cy="151176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9063" y="2459736"/>
            <a:ext cx="11213719" cy="914400"/>
          </a:xfrm>
        </p:spPr>
        <p:txBody>
          <a:bodyPr/>
          <a:lstStyle>
            <a:lvl1pPr>
              <a:defRPr sz="2400" baseline="0"/>
            </a:lvl1pPr>
            <a:lvl2pPr>
              <a:defRPr sz="2000" baseline="0"/>
            </a:lvl2pPr>
            <a:lvl3pPr>
              <a:defRPr sz="2000" baseline="0"/>
            </a:lvl3pPr>
            <a:lvl4pPr>
              <a:defRPr sz="2000" baseline="0"/>
            </a:lvl4pPr>
            <a:lvl5pPr>
              <a:defRPr sz="20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064" y="3474721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509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8" y="1143000"/>
            <a:ext cx="6999354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09" y="1143000"/>
            <a:ext cx="3953193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7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09" y="1139825"/>
            <a:ext cx="3953193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90940" y="1206501"/>
            <a:ext cx="6994062" cy="4648199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8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607753" y="1210029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6872074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855021" y="1139825"/>
            <a:ext cx="3844981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7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29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363083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37490" y="1118312"/>
            <a:ext cx="5362514" cy="4833226"/>
          </a:xfrm>
        </p:spPr>
        <p:txBody>
          <a:bodyPr/>
          <a:lstStyle>
            <a:lvl1pPr marL="173038" indent="-173038">
              <a:lnSpc>
                <a:spcPct val="90000"/>
              </a:lnSpc>
              <a:spcAft>
                <a:spcPts val="1000"/>
              </a:spcAft>
              <a:defRPr sz="3200">
                <a:solidFill>
                  <a:schemeClr val="tx1"/>
                </a:solidFill>
              </a:defRPr>
            </a:lvl1pPr>
            <a:lvl2pPr marL="740664" indent="-285750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7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1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7662" y="1117916"/>
            <a:ext cx="11213296" cy="4833623"/>
          </a:xfrm>
        </p:spPr>
        <p:txBody>
          <a:bodyPr/>
          <a:lstStyle>
            <a:lvl1pPr marL="173038" indent="-173038">
              <a:lnSpc>
                <a:spcPct val="90000"/>
              </a:lnSpc>
              <a:spcAft>
                <a:spcPts val="1000"/>
              </a:spcAft>
              <a:defRPr sz="3200">
                <a:solidFill>
                  <a:schemeClr val="tx1"/>
                </a:solidFill>
              </a:defRPr>
            </a:lvl1pPr>
            <a:lvl2pPr marL="740664" indent="-285750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2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206500"/>
            <a:ext cx="12188825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8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06500"/>
            <a:ext cx="6106601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Drag picture to placeholder or click icon to add. 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094413" y="1206500"/>
            <a:ext cx="6094411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8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3520578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1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87661" y="1206500"/>
            <a:ext cx="2844059" cy="2128838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3" y="1145571"/>
            <a:ext cx="8024310" cy="2306404"/>
          </a:xfrm>
        </p:spPr>
        <p:txBody>
          <a:bodyPr/>
          <a:lstStyle>
            <a:lvl1pPr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87661" y="3721100"/>
            <a:ext cx="2844059" cy="21336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675693" y="3632261"/>
            <a:ext cx="8024310" cy="2309752"/>
          </a:xfrm>
        </p:spPr>
        <p:txBody>
          <a:bodyPr/>
          <a:lstStyle>
            <a:lvl1pPr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6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2690205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H="1">
            <a:off x="490939" y="4365061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90939" y="1209839"/>
            <a:ext cx="2844059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3" y="1146867"/>
            <a:ext cx="8024310" cy="1461642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90939" y="2868174"/>
            <a:ext cx="2844059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3675693" y="2778378"/>
            <a:ext cx="8024310" cy="1456917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90939" y="4546625"/>
            <a:ext cx="2844059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3675693" y="4465965"/>
            <a:ext cx="8024310" cy="1485573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9839"/>
            <a:ext cx="5360121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339882" y="1209839"/>
            <a:ext cx="5360121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3709989"/>
            <a:ext cx="5363083" cy="223043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3709989"/>
            <a:ext cx="5363083" cy="223043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tx1"/>
                </a:solidFill>
              </a:rPr>
              <a:t>© 2017 AT&amp;T Intellectual</a:t>
            </a:r>
            <a:r>
              <a:rPr lang="en-US" sz="600" baseline="0" dirty="0" smtClean="0">
                <a:solidFill>
                  <a:schemeClr val="tx1"/>
                </a:solidFill>
              </a:rPr>
              <a:t> Property. All rights reserved.</a:t>
            </a:r>
            <a:r>
              <a:rPr lang="en-US" sz="600" dirty="0" smtClean="0">
                <a:solidFill>
                  <a:schemeClr val="tx1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799" y="594859"/>
            <a:ext cx="5609823" cy="24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39801"/>
            <a:ext cx="11209064" cy="1511763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8798" y="2459736"/>
            <a:ext cx="11213719" cy="914400"/>
          </a:xfrm>
        </p:spPr>
        <p:txBody>
          <a:bodyPr/>
          <a:lstStyle>
            <a:lvl1pPr>
              <a:defRPr sz="2400" baseline="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474721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70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09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7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6" y="1208088"/>
            <a:ext cx="3400552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4396253" y="1208088"/>
            <a:ext cx="3400552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8299451" y="1208088"/>
            <a:ext cx="3400552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86707" y="3692708"/>
            <a:ext cx="3405614" cy="225406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7" y="3692708"/>
            <a:ext cx="3405614" cy="225406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89" y="3692708"/>
            <a:ext cx="3405614" cy="225406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2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8645" y="1209675"/>
            <a:ext cx="0" cy="4652786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8088"/>
            <a:ext cx="2460086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3412422" y="1208088"/>
            <a:ext cx="2460086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22"/>
          </p:nvPr>
        </p:nvSpPr>
        <p:spPr>
          <a:xfrm>
            <a:off x="6332423" y="1208088"/>
            <a:ext cx="2460086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23"/>
          </p:nvPr>
        </p:nvSpPr>
        <p:spPr>
          <a:xfrm>
            <a:off x="9239918" y="1208088"/>
            <a:ext cx="2460086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86707" y="3684588"/>
            <a:ext cx="2436152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3684588"/>
            <a:ext cx="2436152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3" y="3684588"/>
            <a:ext cx="2436152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0" y="3684588"/>
            <a:ext cx="2436152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3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2686647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7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86707" y="1118870"/>
            <a:ext cx="11209064" cy="134019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2624603"/>
            <a:ext cx="5363083" cy="3315823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099"/>
            <a:ext cx="5363083" cy="3317327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5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142909" y="2686647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049699" y="2686647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2623098"/>
            <a:ext cx="3405614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393497" y="2623098"/>
            <a:ext cx="3405614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8300289" y="2623098"/>
            <a:ext cx="3405614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5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167640" y="2690651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3355" y="2690651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019071" y="2690651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86707" y="2623098"/>
            <a:ext cx="2436152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/>
          </p:nvPr>
        </p:nvSpPr>
        <p:spPr>
          <a:xfrm>
            <a:off x="3412422" y="2623098"/>
            <a:ext cx="2436152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7"/>
          </p:nvPr>
        </p:nvSpPr>
        <p:spPr>
          <a:xfrm>
            <a:off x="6338137" y="2623098"/>
            <a:ext cx="2436152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9263851" y="2623098"/>
            <a:ext cx="2436152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769457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0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0"/>
            <a:ext cx="53728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327186" y="1769550"/>
            <a:ext cx="53728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2624603"/>
            <a:ext cx="5363083" cy="3315823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099"/>
            <a:ext cx="5363083" cy="3317327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1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09" y="1769457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769457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0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0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93498" y="1769550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300289" y="1769550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90939" y="2623098"/>
            <a:ext cx="3405614" cy="3317328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7" y="2623098"/>
            <a:ext cx="3405614" cy="3317328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89" y="2623098"/>
            <a:ext cx="3405614" cy="3317328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791167"/>
            <a:ext cx="0" cy="4073058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4413" y="1769457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780313"/>
            <a:ext cx="0" cy="408391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0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0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412422" y="1769550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332423" y="1769550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9255280" y="1769550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90939" y="2623098"/>
            <a:ext cx="2436152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2623098"/>
            <a:ext cx="2436152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3" y="2623098"/>
            <a:ext cx="2436152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0" y="2623098"/>
            <a:ext cx="2436152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9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8" y="1139825"/>
            <a:ext cx="7942744" cy="4806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0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600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600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2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0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600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600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90939" y="1206500"/>
            <a:ext cx="7937550" cy="46482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tx2"/>
                </a:solidFill>
              </a:rPr>
              <a:t>© 2017 AT&amp;T Intellectual</a:t>
            </a:r>
            <a:r>
              <a:rPr lang="en-US" sz="600" baseline="0" dirty="0" smtClean="0">
                <a:solidFill>
                  <a:schemeClr val="tx2"/>
                </a:solidFill>
              </a:rPr>
              <a:t> Property. All rights reserved.</a:t>
            </a:r>
            <a:r>
              <a:rPr lang="en-US" sz="600" dirty="0" smtClean="0">
                <a:solidFill>
                  <a:schemeClr val="tx2"/>
                </a:solidFill>
              </a:rPr>
              <a:t> AT&amp;T, Globe logo, Mobilizing Your World and DIRECTV are registered trademarks and service marks of AT&amp;T Intellectual Property and/or AT&amp;T affiliated companies.</a:t>
            </a:r>
            <a:r>
              <a:rPr lang="en-US" sz="600" baseline="0" dirty="0" smtClean="0">
                <a:solidFill>
                  <a:schemeClr val="tx2"/>
                </a:solidFill>
              </a:rPr>
              <a:t> </a:t>
            </a:r>
            <a:r>
              <a:rPr lang="en-US" sz="600" dirty="0" smtClean="0">
                <a:solidFill>
                  <a:schemeClr val="tx2"/>
                </a:solidFill>
              </a:rPr>
              <a:t>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7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5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3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7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5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3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742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type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9742" y="4581144"/>
            <a:ext cx="11213719" cy="45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743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8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89338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352209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83968" y="3217928"/>
            <a:ext cx="253934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38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9339" y="1142212"/>
            <a:ext cx="5347755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29005" y="1587384"/>
            <a:ext cx="4875530" cy="41371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61399" y="1142212"/>
            <a:ext cx="5338604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6586412" y="1587384"/>
            <a:ext cx="4875530" cy="41371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9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4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9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49" y="1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13044" y="2189163"/>
            <a:ext cx="2339848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9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49" y="1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3" y="2212383"/>
            <a:ext cx="4821858" cy="243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1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49" y="1"/>
            <a:ext cx="4066573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24488" y="2189163"/>
            <a:ext cx="2339848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82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1"/>
            <a:ext cx="4348722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3" y="2212383"/>
            <a:ext cx="4821858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49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1"/>
            <a:ext cx="4348722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296001" y="2560638"/>
            <a:ext cx="1596822" cy="15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74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49" y="1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3" y="2212383"/>
            <a:ext cx="4821858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32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535379" y="381000"/>
            <a:ext cx="10028270" cy="8382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992839" y="1458384"/>
            <a:ext cx="4977104" cy="30871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99">
                <a:solidFill>
                  <a:srgbClr val="484848"/>
                </a:solidFill>
              </a:defRPr>
            </a:lvl1pPr>
            <a:lvl2pPr marL="206317" indent="-204731">
              <a:buClr>
                <a:srgbClr val="484848"/>
              </a:buClr>
              <a:buSzPct val="100000"/>
              <a:defRPr sz="1799">
                <a:solidFill>
                  <a:srgbClr val="484848"/>
                </a:solidFill>
              </a:defRPr>
            </a:lvl2pPr>
            <a:lvl3pPr marL="461834" indent="-192035">
              <a:buClr>
                <a:srgbClr val="484848"/>
              </a:buClr>
              <a:buSzPct val="100000"/>
              <a:defRPr sz="1700">
                <a:solidFill>
                  <a:srgbClr val="484848"/>
                </a:solidFill>
              </a:defRPr>
            </a:lvl3pPr>
            <a:lvl4pPr>
              <a:buClr>
                <a:srgbClr val="484848"/>
              </a:buClr>
              <a:buSzPct val="100000"/>
              <a:defRPr sz="1500">
                <a:solidFill>
                  <a:srgbClr val="484848"/>
                </a:solidFill>
              </a:defRPr>
            </a:lvl4pPr>
            <a:lvl5pPr>
              <a:buClr>
                <a:srgbClr val="484848"/>
              </a:buClr>
              <a:buSzPct val="100000"/>
              <a:defRPr sz="1500">
                <a:solidFill>
                  <a:srgbClr val="484848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536081" y="6333413"/>
            <a:ext cx="513513" cy="152400"/>
          </a:xfrm>
          <a:prstGeom prst="rect">
            <a:avLst/>
          </a:prstGeom>
        </p:spPr>
        <p:txBody>
          <a:bodyPr/>
          <a:lstStyle/>
          <a:p>
            <a:fld id="{1DEFE11F-158B-594E-8BEE-CC26B87FEB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dividerbottom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9842689" y="758167"/>
            <a:ext cx="3121232" cy="1604897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 bwMode="gray">
          <a:xfrm>
            <a:off x="535378" y="1447800"/>
            <a:ext cx="4977104" cy="3087160"/>
          </a:xfrm>
          <a:prstGeom prst="rect">
            <a:avLst/>
          </a:prstGeom>
        </p:spPr>
        <p:txBody>
          <a:bodyPr lIns="0" tIns="0" rIns="0" bIns="0"/>
          <a:lstStyle>
            <a:lvl1pPr>
              <a:defRPr sz="1799">
                <a:solidFill>
                  <a:srgbClr val="484848"/>
                </a:solidFill>
              </a:defRPr>
            </a:lvl1pPr>
            <a:lvl2pPr marL="206317" indent="-204731">
              <a:buClr>
                <a:srgbClr val="484848"/>
              </a:buClr>
              <a:buSzPct val="100000"/>
              <a:defRPr sz="1799">
                <a:solidFill>
                  <a:srgbClr val="484848"/>
                </a:solidFill>
              </a:defRPr>
            </a:lvl2pPr>
            <a:lvl3pPr marL="461834" indent="-192035">
              <a:buClr>
                <a:srgbClr val="484848"/>
              </a:buClr>
              <a:buSzPct val="100000"/>
              <a:defRPr sz="1700">
                <a:solidFill>
                  <a:srgbClr val="484848"/>
                </a:solidFill>
              </a:defRPr>
            </a:lvl3pPr>
            <a:lvl4pPr>
              <a:buClr>
                <a:srgbClr val="484848"/>
              </a:buClr>
              <a:buSzPct val="100000"/>
              <a:defRPr sz="1500">
                <a:solidFill>
                  <a:srgbClr val="484848"/>
                </a:solidFill>
              </a:defRPr>
            </a:lvl4pPr>
            <a:lvl5pPr>
              <a:buClr>
                <a:schemeClr val="accent1"/>
              </a:buClr>
              <a:buSzPct val="100000"/>
              <a:defRPr sz="1500">
                <a:solidFill>
                  <a:srgbClr val="484848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3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tx2"/>
                </a:solidFill>
              </a:rPr>
              <a:t>© 2017 AT&amp;T Intellectual</a:t>
            </a:r>
            <a:r>
              <a:rPr lang="en-US" sz="600" baseline="0" dirty="0" smtClean="0">
                <a:solidFill>
                  <a:schemeClr val="tx2"/>
                </a:solidFill>
              </a:rPr>
              <a:t> Property. All rights reserved.</a:t>
            </a:r>
            <a:r>
              <a:rPr lang="en-US" sz="600" dirty="0" smtClean="0">
                <a:solidFill>
                  <a:schemeClr val="tx2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88825" cy="34258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8" y="4581144"/>
            <a:ext cx="11213719" cy="45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6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trnl_cnsmr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4997"/>
            <a:ext cx="9490779" cy="500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att_globe_rgb_grd_pos_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137" y="377190"/>
            <a:ext cx="806241" cy="72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/>
          <p:cNvSpPr txBox="1">
            <a:spLocks noChangeArrowheads="1"/>
          </p:cNvSpPr>
          <p:nvPr userDrawn="1"/>
        </p:nvSpPr>
        <p:spPr bwMode="auto">
          <a:xfrm>
            <a:off x="552308" y="6362701"/>
            <a:ext cx="6149432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rgbClr val="CCCCCC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rgbClr val="CCCCCC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rgbClr val="CCCCCC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rgbClr val="CCCCCC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rgbClr val="CCCCCC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CCCCC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CCCCC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CCCCC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CCCCCC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sz="750" dirty="0" smtClean="0">
                <a:solidFill>
                  <a:schemeClr val="bg1"/>
                </a:solidFill>
              </a:rPr>
              <a:t>© 2016 AT&amp;T Intellectual Property. All rights reserved. AT&amp;T, the AT&amp;T logo and all other AT&amp;T marks contained herein are trademarks of AT&amp;T Intellectual Property and/or AT&amp;T affiliated companies. All other marks contained herein are the property of their respective owners.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535379" y="381000"/>
            <a:ext cx="9825125" cy="8382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"/>
          </p:nvPr>
        </p:nvSpPr>
        <p:spPr bwMode="gray">
          <a:xfrm>
            <a:off x="535378" y="4572000"/>
            <a:ext cx="4137005" cy="8382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42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>
            <a:spLocks noGrp="1"/>
          </p:cNvSpPr>
          <p:nvPr>
            <p:ph type="title"/>
          </p:nvPr>
        </p:nvSpPr>
        <p:spPr>
          <a:xfrm>
            <a:off x="535378" y="381000"/>
            <a:ext cx="9418829" cy="8382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536081" y="6333413"/>
            <a:ext cx="513513" cy="152400"/>
          </a:xfrm>
          <a:prstGeom prst="rect">
            <a:avLst/>
          </a:prstGeom>
        </p:spPr>
        <p:txBody>
          <a:bodyPr/>
          <a:lstStyle/>
          <a:p>
            <a:fld id="{1DEFE11F-158B-594E-8BEE-CC26B87FEB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expressive 3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1" y="1"/>
            <a:ext cx="2031231" cy="33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50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 bwMode="gray">
          <a:xfrm>
            <a:off x="542831" y="1447800"/>
            <a:ext cx="9817671" cy="3334280"/>
          </a:xfrm>
          <a:prstGeom prst="rect">
            <a:avLst/>
          </a:prstGeom>
        </p:spPr>
        <p:txBody>
          <a:bodyPr lIns="0" tIns="0" rIns="0" bIns="0"/>
          <a:lstStyle>
            <a:lvl1pPr>
              <a:defRPr sz="1999">
                <a:solidFill>
                  <a:srgbClr val="484848"/>
                </a:solidFill>
              </a:defRPr>
            </a:lvl1pPr>
            <a:lvl2pPr>
              <a:buClr>
                <a:srgbClr val="484848"/>
              </a:buClr>
              <a:buSzPct val="100000"/>
              <a:defRPr sz="1999">
                <a:solidFill>
                  <a:srgbClr val="484848"/>
                </a:solidFill>
              </a:defRPr>
            </a:lvl2pPr>
            <a:lvl3pPr marL="477705" indent="-188860">
              <a:buClr>
                <a:srgbClr val="484848"/>
              </a:buClr>
              <a:buSzPct val="100000"/>
              <a:defRPr sz="1799">
                <a:solidFill>
                  <a:srgbClr val="484848"/>
                </a:solidFill>
              </a:defRPr>
            </a:lvl3pPr>
            <a:lvl4pPr marL="720523" indent="-207905">
              <a:buClr>
                <a:srgbClr val="484848"/>
              </a:buClr>
              <a:buSzPct val="100000"/>
              <a:defRPr sz="1600">
                <a:solidFill>
                  <a:srgbClr val="484848"/>
                </a:solidFill>
              </a:defRPr>
            </a:lvl4pPr>
            <a:lvl5pPr marL="990323" indent="-225362">
              <a:buClr>
                <a:schemeClr val="accent1"/>
              </a:buClr>
              <a:buSzPct val="100000"/>
              <a:defRPr sz="1600">
                <a:solidFill>
                  <a:srgbClr val="484848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36081" y="6333413"/>
            <a:ext cx="513513" cy="152400"/>
          </a:xfrm>
          <a:prstGeom prst="rect">
            <a:avLst/>
          </a:prstGeom>
        </p:spPr>
        <p:txBody>
          <a:bodyPr/>
          <a:lstStyle/>
          <a:p>
            <a:fld id="{1DEFE11F-158B-594E-8BEE-CC26B87FEB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535379" y="381000"/>
            <a:ext cx="9253772" cy="8382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expressive 3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1" y="1"/>
            <a:ext cx="2031231" cy="33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pressive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716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InternationalLogoWid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836" y="6043083"/>
            <a:ext cx="1547409" cy="72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3976" y="519114"/>
            <a:ext cx="7492742" cy="1213303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2916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3979" y="1794807"/>
            <a:ext cx="7492734" cy="1027177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b="0">
                <a:solidFill>
                  <a:schemeClr val="bg1"/>
                </a:solidFill>
              </a:defRPr>
            </a:lvl1pPr>
            <a:lvl2pPr marL="609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603093" y="6466417"/>
            <a:ext cx="6723957" cy="302948"/>
          </a:xfrm>
          <a:prstGeom prst="rect">
            <a:avLst/>
          </a:prstGeom>
        </p:spPr>
        <p:txBody>
          <a:bodyPr/>
          <a:lstStyle>
            <a:lvl1pPr>
              <a:defRPr b="1"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© 2016 AT&amp;T Intellectual Property. All rights reserved. AT&amp;T and the AT&amp;T logo are trademarks of AT&amp;T Intellectual Property.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96185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pressive Titl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716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psf\Host\Volumes\johbee\Documents\01_Freelance_Design\INTERBRAND\AT&amp;T\2011_Internal_Templates\exports\Titles_headerLogo30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0"/>
          <a:stretch>
            <a:fillRect/>
          </a:stretch>
        </p:blipFill>
        <p:spPr bwMode="auto">
          <a:xfrm>
            <a:off x="11241863" y="0"/>
            <a:ext cx="946962" cy="88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3979" y="4544581"/>
            <a:ext cx="7837456" cy="608601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916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3979" y="5247247"/>
            <a:ext cx="7837456" cy="699531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b="0">
                <a:solidFill>
                  <a:schemeClr val="tx2"/>
                </a:solidFill>
              </a:defRPr>
            </a:lvl1pPr>
            <a:lvl2pPr marL="609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603093" y="6466417"/>
            <a:ext cx="6723957" cy="302948"/>
          </a:xfrm>
          <a:prstGeom prst="rect">
            <a:avLst/>
          </a:prstGeom>
        </p:spPr>
        <p:txBody>
          <a:bodyPr/>
          <a:lstStyle>
            <a:lvl1pPr>
              <a:defRPr b="1"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© 2016 AT&amp;T Intellectual Property. All rights reserved. AT&amp;T and the AT&amp;T logo are trademarks of AT&amp;T Intellectual Property.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17541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tx1"/>
                </a:solidFill>
              </a:rPr>
              <a:t>© 2017 AT&amp;T Intellectual</a:t>
            </a:r>
            <a:r>
              <a:rPr lang="en-US" sz="600" baseline="0" dirty="0" smtClean="0">
                <a:solidFill>
                  <a:schemeClr val="tx1"/>
                </a:solidFill>
              </a:rPr>
              <a:t> Property. All rights reserved.</a:t>
            </a:r>
            <a:r>
              <a:rPr lang="en-US" sz="600" dirty="0" smtClean="0">
                <a:solidFill>
                  <a:schemeClr val="tx1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7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5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3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7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5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3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8798" y="4581144"/>
            <a:ext cx="11213719" cy="45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1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tx1"/>
                </a:solidFill>
              </a:rPr>
              <a:t>© 2017 AT&amp;T Intellectual</a:t>
            </a:r>
            <a:r>
              <a:rPr lang="en-US" sz="600" baseline="0" dirty="0" smtClean="0">
                <a:solidFill>
                  <a:schemeClr val="tx1"/>
                </a:solidFill>
              </a:rPr>
              <a:t> Property. All rights reserved.</a:t>
            </a:r>
            <a:r>
              <a:rPr lang="en-US" sz="600" dirty="0" smtClean="0">
                <a:solidFill>
                  <a:schemeClr val="tx1"/>
                </a:solidFill>
              </a:rPr>
              <a:t>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88825" cy="3425825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8" y="4581144"/>
            <a:ext cx="11213719" cy="45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5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4979" y="6075784"/>
            <a:ext cx="661784" cy="496467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88825" cy="6858000"/>
          </a:xfrm>
          <a:solidFill>
            <a:schemeClr val="bg2"/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add. The Globe Alone logo and footer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98798" y="3276600"/>
            <a:ext cx="11209064" cy="15107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8" y="4809744"/>
            <a:ext cx="10885298" cy="444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9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03030" y="1642533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4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0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theme" Target="../theme/theme1.xml"/><Relationship Id="rId56" Type="http://schemas.openxmlformats.org/officeDocument/2006/relationships/image" Target="../media/image1.emf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897" y="6398261"/>
            <a:ext cx="294066" cy="22479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000"/>
              </a:lnSpc>
              <a:defRPr sz="800" b="0">
                <a:solidFill>
                  <a:schemeClr val="tx2"/>
                </a:solidFill>
                <a:latin typeface="+mn-lt"/>
                <a:cs typeface="ATT Aleck Sans" panose="020B0503020203020204" pitchFamily="34" charset="0"/>
              </a:defRPr>
            </a:lvl1pPr>
          </a:lstStyle>
          <a:p>
            <a:fld id="{12CB907E-C602-C34B-93F7-CA9E40714286}" type="slidenum">
              <a:rPr lang="en-US" smtClean="0"/>
              <a:pPr/>
              <a:t>‹#›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0939" y="226831"/>
            <a:ext cx="11209064" cy="1827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100" dirty="0" smtClean="0">
                <a:solidFill>
                  <a:schemeClr val="tx2"/>
                </a:solidFill>
                <a:latin typeface="+mn-lt"/>
                <a:cs typeface="ATT Aleck Sans" panose="020B0503020203020204" pitchFamily="34" charset="0"/>
              </a:rPr>
              <a:t>DCDP SDR Presentation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939" y="1139001"/>
            <a:ext cx="11209064" cy="4803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6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5" r:id="rId2"/>
    <p:sldLayoutId id="2147483724" r:id="rId3"/>
    <p:sldLayoutId id="2147483721" r:id="rId4"/>
    <p:sldLayoutId id="2147483717" r:id="rId5"/>
    <p:sldLayoutId id="2147483729" r:id="rId6"/>
    <p:sldLayoutId id="2147483730" r:id="rId7"/>
    <p:sldLayoutId id="2147483722" r:id="rId8"/>
    <p:sldLayoutId id="2147483718" r:id="rId9"/>
    <p:sldLayoutId id="2147483720" r:id="rId10"/>
    <p:sldLayoutId id="2147483727" r:id="rId11"/>
    <p:sldLayoutId id="2147483728" r:id="rId12"/>
    <p:sldLayoutId id="2147483719" r:id="rId13"/>
    <p:sldLayoutId id="2147483650" r:id="rId14"/>
    <p:sldLayoutId id="2147483701" r:id="rId15"/>
    <p:sldLayoutId id="2147483746" r:id="rId16"/>
    <p:sldLayoutId id="2147483691" r:id="rId17"/>
    <p:sldLayoutId id="2147483731" r:id="rId18"/>
    <p:sldLayoutId id="2147483698" r:id="rId19"/>
    <p:sldLayoutId id="2147483695" r:id="rId20"/>
    <p:sldLayoutId id="2147483732" r:id="rId21"/>
    <p:sldLayoutId id="2147483699" r:id="rId22"/>
    <p:sldLayoutId id="2147483700" r:id="rId23"/>
    <p:sldLayoutId id="2147483702" r:id="rId24"/>
    <p:sldLayoutId id="2147483679" r:id="rId25"/>
    <p:sldLayoutId id="2147483697" r:id="rId26"/>
    <p:sldLayoutId id="2147483689" r:id="rId27"/>
    <p:sldLayoutId id="2147483703" r:id="rId28"/>
    <p:sldLayoutId id="2147483707" r:id="rId29"/>
    <p:sldLayoutId id="2147483713" r:id="rId30"/>
    <p:sldLayoutId id="2147483714" r:id="rId31"/>
    <p:sldLayoutId id="2147483704" r:id="rId32"/>
    <p:sldLayoutId id="2147483705" r:id="rId33"/>
    <p:sldLayoutId id="2147483706" r:id="rId34"/>
    <p:sldLayoutId id="2147483712" r:id="rId35"/>
    <p:sldLayoutId id="2147483710" r:id="rId36"/>
    <p:sldLayoutId id="2147483711" r:id="rId37"/>
    <p:sldLayoutId id="2147483723" r:id="rId38"/>
    <p:sldLayoutId id="2147483733" r:id="rId39"/>
    <p:sldLayoutId id="2147483696" r:id="rId40"/>
    <p:sldLayoutId id="2147483654" r:id="rId41"/>
    <p:sldLayoutId id="2147483655" r:id="rId42"/>
    <p:sldLayoutId id="2147483660" r:id="rId43"/>
    <p:sldLayoutId id="2147483726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40" r:id="rId51"/>
    <p:sldLayoutId id="2147483742" r:id="rId52"/>
    <p:sldLayoutId id="2147483744" r:id="rId53"/>
    <p:sldLayoutId id="2147483745" r:id="rId5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10000"/>
        </a:lnSpc>
        <a:spcBef>
          <a:spcPct val="0"/>
        </a:spcBef>
        <a:spcAft>
          <a:spcPts val="1000"/>
        </a:spcAft>
        <a:buNone/>
        <a:defRPr sz="1800" kern="1200">
          <a:solidFill>
            <a:schemeClr val="tx2"/>
          </a:solidFill>
          <a:latin typeface="+mn-lt"/>
          <a:ea typeface="+mj-ea"/>
          <a:cs typeface="ATT Aleck Sans" panose="020B0503020203020204" pitchFamily="34" charset="0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1pPr>
      <a:lvl2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Tx/>
        <a:buNone/>
        <a:defRPr sz="1400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2pPr>
      <a:lvl3pPr marL="2286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3pPr>
      <a:lvl4pPr marL="457200" indent="-23177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4pPr>
      <a:lvl5pPr marL="6858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5pPr>
      <a:lvl6pPr marL="917575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»"/>
        <a:defRPr sz="1400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6pPr>
      <a:lvl7pPr marL="1143000" indent="-22542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25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73" userDrawn="1">
          <p15:clr>
            <a:srgbClr val="F26B43"/>
          </p15:clr>
        </p15:guide>
        <p15:guide id="4" orient="horz" pos="743" userDrawn="1">
          <p15:clr>
            <a:srgbClr val="F26B43"/>
          </p15:clr>
        </p15:guide>
        <p15:guide id="5" orient="horz" pos="3696" userDrawn="1">
          <p15:clr>
            <a:srgbClr val="F26B43"/>
          </p15:clr>
        </p15:guide>
        <p15:guide id="6" orient="horz" pos="4091" userDrawn="1">
          <p15:clr>
            <a:srgbClr val="F26B43"/>
          </p15:clr>
        </p15:guide>
        <p15:guide id="7" pos="231" userDrawn="1">
          <p15:clr>
            <a:srgbClr val="F26B43"/>
          </p15:clr>
        </p15:guide>
        <p15:guide id="8" pos="55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pmatt.it.att.com/itg/project/ViewProject.do?projectId=190821" TargetMode="External"/><Relationship Id="rId3" Type="http://schemas.openxmlformats.org/officeDocument/2006/relationships/hyperlink" Target="http://pmatt.it.att.com/itg/project/ViewProject.do?projectId=190821&amp;projectView=projectReferences&amp;IS_WINDOID=N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2018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2018 </a:t>
            </a:r>
            <a:r>
              <a:rPr lang="en-US" dirty="0"/>
              <a:t>Digital Content Delivery Platform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698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10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Impacted Systems for </a:t>
            </a:r>
            <a:r>
              <a:rPr lang="en-US" dirty="0" smtClean="0">
                <a:solidFill>
                  <a:schemeClr val="tx1"/>
                </a:solidFill>
              </a:rPr>
              <a:t>Live </a:t>
            </a:r>
            <a:r>
              <a:rPr lang="en-US" dirty="0">
                <a:solidFill>
                  <a:schemeClr val="tx1"/>
                </a:solidFill>
              </a:rPr>
              <a:t>platform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88897" y="1005840"/>
          <a:ext cx="11211106" cy="54370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8028">
                  <a:extLst>
                    <a:ext uri="{9D8B030D-6E8A-4147-A177-3AD203B41FA5}">
                      <a16:colId xmlns:a16="http://schemas.microsoft.com/office/drawing/2014/main" xmlns="" val="1600616690"/>
                    </a:ext>
                  </a:extLst>
                </a:gridCol>
                <a:gridCol w="8453078">
                  <a:extLst>
                    <a:ext uri="{9D8B030D-6E8A-4147-A177-3AD203B41FA5}">
                      <a16:colId xmlns:a16="http://schemas.microsoft.com/office/drawing/2014/main" xmlns="" val="2310031318"/>
                    </a:ext>
                  </a:extLst>
                </a:gridCol>
              </a:tblGrid>
              <a:tr h="5225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Impacted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980511011"/>
                  </a:ext>
                </a:extLst>
              </a:tr>
              <a:tr h="448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Content</a:t>
                      </a: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</a:rPr>
                        <a:t> Provider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DAI eligible ad breaks with SCTE-35 messages. 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 scte-35 signaling is compliant to the DTV specification (no splice immediate, duration with break start)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1456766038"/>
                  </a:ext>
                </a:extLst>
              </a:tr>
              <a:tr h="7001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Harmonic VOS Encoder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ESAM interface to the EMMS system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 conditioning to ensure IDR frames at scte-35 trigger boundaries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3550156588"/>
                  </a:ext>
                </a:extLst>
              </a:tr>
              <a:tr h="4705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err="1" smtClean="0">
                          <a:effectLst/>
                          <a:latin typeface="Calibri" panose="020F0502020204030204" pitchFamily="34" charset="0"/>
                        </a:rPr>
                        <a:t>YoSpace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 EMMS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Scte-35</a:t>
                      </a: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normalization to DTV house format. 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Template creation for new channels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2341066884"/>
                  </a:ext>
                </a:extLst>
              </a:tr>
              <a:tr h="624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Harmonic VOS Packager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Segmentation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MPEG-DASH stream in to multi-period DASH at Ad Boundaries based on scte-35 triggers. 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Base-64 annotation of raw scte-35 payload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stream events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2787701519"/>
                  </a:ext>
                </a:extLst>
              </a:tr>
              <a:tr h="461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err="1" smtClean="0">
                          <a:effectLst/>
                          <a:latin typeface="Calibri" panose="020F0502020204030204" pitchFamily="34" charset="0"/>
                        </a:rPr>
                        <a:t>YoSpace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 Pull/Push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Pulls/pushes DASH</a:t>
                      </a: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MPDs to </a:t>
                      </a:r>
                      <a:r>
                        <a:rPr lang="en-US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YoSpace</a:t>
                      </a: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CSM receiver on the cloud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4240829538"/>
                  </a:ext>
                </a:extLst>
              </a:tr>
              <a:tr h="4577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err="1" smtClean="0">
                          <a:effectLst/>
                          <a:latin typeface="Calibri" panose="020F0502020204030204" pitchFamily="34" charset="0"/>
                        </a:rPr>
                        <a:t>YoSpace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 CSM Receiver Origin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CDS</a:t>
                      </a: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stream configuration for new live channels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Usage profile for STB streaming profiles;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CALM compliance on transcoded ads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1104508253"/>
                  </a:ext>
                </a:extLst>
              </a:tr>
              <a:tr h="624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b="1" dirty="0" smtClean="0">
                          <a:effectLst/>
                          <a:latin typeface="Calibri" panose="020F0502020204030204" pitchFamily="34" charset="0"/>
                        </a:rPr>
                        <a:t>POIS/TDS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indent="-285750" rtl="0"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(optional) if advanced UPID extraction is needed for live streams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3445117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29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11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Impacted Systems for Live platform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88897" y="842646"/>
          <a:ext cx="11211106" cy="5795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5457">
                  <a:extLst>
                    <a:ext uri="{9D8B030D-6E8A-4147-A177-3AD203B41FA5}">
                      <a16:colId xmlns:a16="http://schemas.microsoft.com/office/drawing/2014/main" xmlns="" val="3543274624"/>
                    </a:ext>
                  </a:extLst>
                </a:gridCol>
                <a:gridCol w="7885649">
                  <a:extLst>
                    <a:ext uri="{9D8B030D-6E8A-4147-A177-3AD203B41FA5}">
                      <a16:colId xmlns:a16="http://schemas.microsoft.com/office/drawing/2014/main" xmlns="" val="901127801"/>
                    </a:ext>
                  </a:extLst>
                </a:gridCol>
              </a:tblGrid>
              <a:tr h="418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Impacted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</a:rPr>
                        <a:t>Function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54044033"/>
                  </a:ext>
                </a:extLst>
              </a:tr>
              <a:tr h="732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err="1" smtClean="0">
                          <a:effectLst/>
                          <a:latin typeface="Calibri" panose="020F0502020204030204" pitchFamily="34" charset="0"/>
                        </a:rPr>
                        <a:t>FreeWheel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 MRM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6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Traffics Ad URLs from ADR into MRM system</a:t>
                      </a:r>
                      <a:r>
                        <a:rPr lang="en-US" sz="16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6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Delivers Ad URLs</a:t>
                      </a:r>
                      <a:r>
                        <a:rPr lang="en-US" sz="16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client via ADR and CSM Edge</a:t>
                      </a: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2641096696"/>
                  </a:ext>
                </a:extLst>
              </a:tr>
              <a:tr h="732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DTSS/DLS/PDS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6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new Live DAI eligibility flag for STB linear channels.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6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DAI eligible flag to STB client per channel </a:t>
                      </a:r>
                    </a:p>
                  </a:txBody>
                  <a:tcPr marL="68580" marR="68580" marT="9525" marB="0"/>
                </a:tc>
              </a:tr>
              <a:tr h="732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CDNM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6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sz="160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YoSpace</a:t>
                      </a:r>
                      <a:r>
                        <a:rPr lang="en-US" sz="16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CDN URL and media base CDN URL to the STB clients</a:t>
                      </a:r>
                    </a:p>
                  </a:txBody>
                  <a:tcPr marL="68580" marR="68580" marT="9525" marB="0"/>
                </a:tc>
              </a:tr>
              <a:tr h="732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</a:rPr>
                        <a:t>STB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Identification of DAI eligible content from PDS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content URL from CDNM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the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YoSpace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stream request URL with additional DAI parameters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the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YoSpace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analytics library for STB platform that includes 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CSM edge analytics communication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VAST parser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Timed metadata event receiver 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Impression reporting 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Trick mode management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STB player to support multi-period DASH and timed metadata extraction from DASH streams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 Nielsen TVR SDK for instream event reporting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526176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49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12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Impacted Systems for </a:t>
            </a:r>
            <a:r>
              <a:rPr lang="en-US" dirty="0" smtClean="0">
                <a:solidFill>
                  <a:schemeClr val="tx1"/>
                </a:solidFill>
              </a:rPr>
              <a:t>the VOD platform (BAU)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88897" y="853983"/>
          <a:ext cx="11211106" cy="5879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2132">
                  <a:extLst>
                    <a:ext uri="{9D8B030D-6E8A-4147-A177-3AD203B41FA5}">
                      <a16:colId xmlns:a16="http://schemas.microsoft.com/office/drawing/2014/main" xmlns="" val="730499170"/>
                    </a:ext>
                  </a:extLst>
                </a:gridCol>
                <a:gridCol w="8368974">
                  <a:extLst>
                    <a:ext uri="{9D8B030D-6E8A-4147-A177-3AD203B41FA5}">
                      <a16:colId xmlns:a16="http://schemas.microsoft.com/office/drawing/2014/main" xmlns="" val="228550969"/>
                    </a:ext>
                  </a:extLst>
                </a:gridCol>
              </a:tblGrid>
              <a:tr h="3972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Impacted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1882060488"/>
                  </a:ext>
                </a:extLst>
              </a:tr>
              <a:tr h="12848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Provider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Deliver </a:t>
                      </a:r>
                      <a:r>
                        <a:rPr lang="en-US" sz="16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VODcontent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with ADI.XML metadata file with key advertising parameters like</a:t>
                      </a:r>
                    </a:p>
                    <a:p>
                      <a:pPr marL="742950" marR="0" lvl="1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 Content ID</a:t>
                      </a:r>
                    </a:p>
                    <a:p>
                      <a:pPr marL="742950" marR="0" lvl="1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 Break metadata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5420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Aspera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</a:pPr>
                      <a:r>
                        <a:rPr lang="en-US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 VOD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drop location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xmlns="" val="1268411282"/>
                  </a:ext>
                </a:extLst>
              </a:tr>
              <a:tr h="544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 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9041" marR="49041" marT="0" marB="0"/>
                </a:tc>
                <a:tc>
                  <a:txBody>
                    <a:bodyPr/>
                    <a:lstStyle/>
                    <a:p>
                      <a:pPr marL="285750" marR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Service Category for provider</a:t>
                      </a:r>
                    </a:p>
                    <a:p>
                      <a:pPr marL="285750" marR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Configure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FreeWheel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network ID for content owner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41" marR="49041" marT="0" marB="0"/>
                </a:tc>
                <a:extLst>
                  <a:ext uri="{0D108BD9-81ED-4DB2-BD59-A6C34878D82A}">
                    <a16:rowId xmlns:a16="http://schemas.microsoft.com/office/drawing/2014/main" xmlns="" val="706782300"/>
                  </a:ext>
                </a:extLst>
              </a:tr>
              <a:tr h="4614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</a:rPr>
                        <a:t>ATEME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 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9041" marR="490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BAU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41" marR="49041" marT="0" marB="0"/>
                </a:tc>
                <a:extLst>
                  <a:ext uri="{0D108BD9-81ED-4DB2-BD59-A6C34878D82A}">
                    <a16:rowId xmlns:a16="http://schemas.microsoft.com/office/drawing/2014/main" xmlns="" val="4262695071"/>
                  </a:ext>
                </a:extLst>
              </a:tr>
              <a:tr h="301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VSPS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9041" marR="490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BAU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41" marR="49041" marT="0" marB="0"/>
                </a:tc>
                <a:extLst>
                  <a:ext uri="{0D108BD9-81ED-4DB2-BD59-A6C34878D82A}">
                    <a16:rowId xmlns:a16="http://schemas.microsoft.com/office/drawing/2014/main" xmlns="" val="3498409899"/>
                  </a:ext>
                </a:extLst>
              </a:tr>
              <a:tr h="7201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+mn-lt"/>
                          <a:ea typeface="Times New Roman"/>
                        </a:rPr>
                        <a:t>FreeWheel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9041" marR="49041" marT="0" marB="0"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Configure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network partnership between AT&amp;T MRM and provider MRM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Configure share of voice business rules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Provider MRM to enable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YoSpace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 transcoding service (?)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41" marR="49041" marT="0" marB="0"/>
                </a:tc>
                <a:extLst>
                  <a:ext uri="{0D108BD9-81ED-4DB2-BD59-A6C34878D82A}">
                    <a16:rowId xmlns:a16="http://schemas.microsoft.com/office/drawing/2014/main" xmlns="" val="1665725086"/>
                  </a:ext>
                </a:extLst>
              </a:tr>
              <a:tr h="6151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DLS/PDS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9041" marR="49041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BAU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41" marR="49041" marT="0" marB="0"/>
                </a:tc>
                <a:extLst>
                  <a:ext uri="{0D108BD9-81ED-4DB2-BD59-A6C34878D82A}">
                    <a16:rowId xmlns:a16="http://schemas.microsoft.com/office/drawing/2014/main" xmlns="" val="611658604"/>
                  </a:ext>
                </a:extLst>
              </a:tr>
              <a:tr h="9019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STB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49041" marR="490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BAU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41" marR="49041" marT="0" marB="0"/>
                </a:tc>
                <a:extLst>
                  <a:ext uri="{0D108BD9-81ED-4DB2-BD59-A6C34878D82A}">
                    <a16:rowId xmlns:a16="http://schemas.microsoft.com/office/drawing/2014/main" xmlns="" val="1380678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64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13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Assumptions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No DVR ad insertion (Zone/HIC and Aggregation)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No DAI ad insertion on API-delivered streams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 DAI ad insertion model via BB delivered content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Addressability to be achieved via DFW integration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Satellite channel offloading only for non-Addressable satellite channels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STB can play standard MP4 content similar to what is currently delivered to DFW un-managed clients using MPEG-DASH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Nielsen TVR and DAR reporting are required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STBs shall support dynamic FreeWheel site section at granular (content provider level)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Yospace shall support CBPs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CALM Act compliance is required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Fallback ad support is required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Advertising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47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14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Supported Ad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insertion types: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Live DAI (via Ad Decision Router, Yospace and FreeWheel)</a:t>
            </a: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VOD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DAI (via Ad Decision Router, Yospace and FreeWheel)</a:t>
            </a:r>
          </a:p>
          <a:p>
            <a:pPr marL="1388877" lvl="5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Server Side Ad Insertion model using Yospace CSM and Yospace SDK</a:t>
            </a: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871352" lvl="4" indent="0">
              <a:spcAft>
                <a:spcPts val="0"/>
              </a:spcAft>
              <a:buNone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Advertising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8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15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 smtClean="0">
              <a:solidFill>
                <a:schemeClr val="tx2"/>
              </a:solidFill>
              <a:ea typeface="ＭＳ Ｐゴシック" pitchFamily="34" charset="-128"/>
            </a:endParaRPr>
          </a:p>
          <a:p>
            <a:pPr marL="471302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Are there any API-delivered Live channels or everything is sourced from DFW feeds?</a:t>
            </a:r>
          </a:p>
          <a:p>
            <a:pPr marL="471302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471302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Does Nielsen reporting is required (Nielsen tags (ID3/EMSG) vs. Nielsen audio watermarks)?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Questions: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91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APG-HE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Vu Dang</a:t>
            </a:r>
          </a:p>
        </p:txBody>
      </p:sp>
    </p:spTree>
    <p:extLst>
      <p:ext uri="{BB962C8B-B14F-4D97-AF65-F5344CB8AC3E}">
        <p14:creationId xmlns:p14="http://schemas.microsoft.com/office/powerpoint/2010/main" val="34435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17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Configuration for OTT channels will support: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New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ervice type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URL for content or </a:t>
            </a:r>
            <a:r>
              <a:rPr lang="en-US" sz="1600" dirty="0" err="1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iTV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application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MIME type </a:t>
            </a:r>
            <a:r>
              <a:rPr lang="en-US" sz="1600" dirty="0"/>
              <a:t>to define streaming, e.g. </a:t>
            </a:r>
            <a:r>
              <a:rPr lang="en-US" sz="1600" dirty="0" smtClean="0"/>
              <a:t>DASH/MP4/AES-CTR/</a:t>
            </a:r>
            <a:r>
              <a:rPr lang="en-US" sz="1600" dirty="0" err="1" smtClean="0"/>
              <a:t>Widevine</a:t>
            </a: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871352" lvl="4" indent="0">
              <a:spcAft>
                <a:spcPts val="0"/>
              </a:spcAft>
              <a:buNone/>
            </a:pPr>
            <a:endParaRPr lang="en-US" sz="18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Based on current System Spec, OTT Channel Configuration to be provided by DTSS</a:t>
            </a:r>
          </a:p>
          <a:p>
            <a:pPr marL="414152" lvl="2" indent="0">
              <a:spcAft>
                <a:spcPts val="0"/>
              </a:spcAft>
              <a:buNone/>
            </a:pPr>
            <a:endParaRPr lang="en-US" sz="18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OTT Channel-Related Image</a:t>
            </a:r>
            <a:endParaRPr lang="en-US" sz="18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Generic/specific OTT channel-related images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Questions:</a:t>
            </a:r>
          </a:p>
          <a:p>
            <a:pPr marL="1388877" lvl="5" indent="-285750">
              <a:spcAft>
                <a:spcPts val="0"/>
              </a:spcAft>
              <a:buFontTx/>
              <a:buChar char="-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“Referenced” or “Un-referenced” HTTP Object/Graphics Object (HO/GO)?</a:t>
            </a:r>
          </a:p>
          <a:p>
            <a:pPr marL="1388877" lvl="5" indent="-285750">
              <a:spcAft>
                <a:spcPts val="0"/>
              </a:spcAft>
              <a:buFontTx/>
              <a:buChar char="-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Which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system will provide the image associated to the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channel(s)?</a:t>
            </a: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388877" lvl="5" indent="-285750">
              <a:spcAft>
                <a:spcPts val="0"/>
              </a:spcAft>
              <a:buFontTx/>
              <a:buChar char="-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How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will the channel(s) be associated to the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image?</a:t>
            </a: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414152" lvl="2" indent="0">
              <a:spcAft>
                <a:spcPts val="0"/>
              </a:spcAft>
              <a:buNone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Bandwidth </a:t>
            </a:r>
            <a:r>
              <a:rPr lang="en-US" sz="18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Projection on OTT Channels and Channel-Related Images  </a:t>
            </a:r>
            <a:endParaRPr lang="en-US" sz="18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How many OTT channels?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How many images? 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Size of the images?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Cycling frequency?</a:t>
            </a:r>
          </a:p>
          <a:p>
            <a:pPr marL="414152" lvl="2" indent="0">
              <a:spcAft>
                <a:spcPts val="0"/>
              </a:spcAft>
              <a:buNone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APG-HE: New Service Type for OTT Channels</a:t>
            </a:r>
          </a:p>
        </p:txBody>
      </p:sp>
    </p:spTree>
    <p:extLst>
      <p:ext uri="{BB962C8B-B14F-4D97-AF65-F5344CB8AC3E}">
        <p14:creationId xmlns:p14="http://schemas.microsoft.com/office/powerpoint/2010/main" val="39879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Load </a:t>
            </a:r>
            <a:r>
              <a:rPr lang="en-US" dirty="0" smtClean="0"/>
              <a:t>Test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Emi Melena</a:t>
            </a:r>
          </a:p>
        </p:txBody>
      </p:sp>
    </p:spTree>
    <p:extLst>
      <p:ext uri="{BB962C8B-B14F-4D97-AF65-F5344CB8AC3E}">
        <p14:creationId xmlns:p14="http://schemas.microsoft.com/office/powerpoint/2010/main" val="7155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19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HE systems-PDS 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Load testing to validate expected load as per specs:</a:t>
            </a:r>
          </a:p>
          <a:p>
            <a:pPr marL="1388877" lvl="5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Average Number of Unique Users at Peak Sessions (200K)</a:t>
            </a:r>
          </a:p>
          <a:p>
            <a:pPr marL="1388877" lvl="5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All unique concurrent users</a:t>
            </a:r>
          </a:p>
          <a:p>
            <a:pPr marL="1157102" lvl="4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Production Load </a:t>
            </a:r>
            <a:r>
              <a:rPr lang="en-US" dirty="0" smtClean="0">
                <a:solidFill>
                  <a:srgbClr val="0070C0"/>
                </a:solidFill>
              </a:rPr>
              <a:t>Test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3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Agenda – 2018 DCDP Project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491088"/>
              </p:ext>
            </p:extLst>
          </p:nvPr>
        </p:nvGraphicFramePr>
        <p:xfrm>
          <a:off x="985590" y="905027"/>
          <a:ext cx="8125884" cy="5493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509"/>
                <a:gridCol w="3550023"/>
                <a:gridCol w="1522352"/>
              </a:tblGrid>
              <a:tr h="3522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Topic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Presenter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Time</a:t>
                      </a:r>
                      <a:endParaRPr lang="en-US" sz="1600" dirty="0"/>
                    </a:p>
                  </a:txBody>
                  <a:tcPr/>
                </a:tc>
              </a:tr>
              <a:tr h="283588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Introduction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Rob Hill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3588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 Management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Jasmine Danielli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3588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 Overview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Marcin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7906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 Architecture Overview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Paul Van Vleck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97556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Ad 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Jillian </a:t>
                      </a:r>
                      <a:r>
                        <a:rPr lang="en-US" sz="13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Abeyta</a:t>
                      </a:r>
                      <a:endParaRPr lang="en-US" sz="13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3588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Vu Dang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7905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Load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Emi Melena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514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DCDP 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 Sinha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3588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11:30 – 12:30PT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3588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Vishnu </a:t>
                      </a:r>
                      <a:r>
                        <a:rPr lang="en-US" sz="13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Kothur</a:t>
                      </a:r>
                      <a:endParaRPr lang="en-US" sz="13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Production Validation and Testing (PIT)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Srivatsan Venkatesan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9514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Genie Set Top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Ringo Ling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3588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STB NEL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Talon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95947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CPE E2E – Interactive App Test Team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Jerome </a:t>
                      </a:r>
                      <a:r>
                        <a:rPr lang="en-US" sz="13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Ronquillo</a:t>
                      </a:r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Danilo </a:t>
                      </a:r>
                      <a:r>
                        <a:rPr lang="en-US" sz="13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Resurreccion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2243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E2E Functional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Srinivas </a:t>
                      </a:r>
                      <a:r>
                        <a:rPr lang="en-US" sz="13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Chenna</a:t>
                      </a:r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/Rishabh Chandra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2243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Advanced Technical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Leo Anderson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2243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CPE E2E Performance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Abhijit </a:t>
                      </a:r>
                      <a:r>
                        <a:rPr lang="en-US" sz="13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Agashe</a:t>
                      </a:r>
                      <a:endParaRPr lang="en-US" sz="13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3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41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DCDP </a:t>
            </a:r>
            <a:r>
              <a:rPr lang="en-US" dirty="0" smtClean="0"/>
              <a:t>UX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G Sinha</a:t>
            </a:r>
          </a:p>
        </p:txBody>
      </p:sp>
    </p:spTree>
    <p:extLst>
      <p:ext uri="{BB962C8B-B14F-4D97-AF65-F5344CB8AC3E}">
        <p14:creationId xmlns:p14="http://schemas.microsoft.com/office/powerpoint/2010/main" val="42273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6709" y="2662126"/>
            <a:ext cx="8467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Linear Channel Augmentation </a:t>
            </a:r>
            <a:endParaRPr lang="en-US" sz="2400" dirty="0" smtClean="0">
              <a:solidFill>
                <a:srgbClr val="0070C0"/>
              </a:solidFill>
            </a:endParaRPr>
          </a:p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(channels </a:t>
            </a:r>
            <a:r>
              <a:rPr lang="en-US" sz="2400" dirty="0">
                <a:solidFill>
                  <a:srgbClr val="0070C0"/>
                </a:solidFill>
              </a:rPr>
              <a:t>in </a:t>
            </a:r>
            <a:r>
              <a:rPr lang="en-US" sz="2400" dirty="0" smtClean="0">
                <a:solidFill>
                  <a:srgbClr val="0070C0"/>
                </a:solidFill>
              </a:rPr>
              <a:t>guide, video playback</a:t>
            </a:r>
            <a:r>
              <a:rPr lang="is-IS" sz="2400" dirty="0" smtClean="0">
                <a:solidFill>
                  <a:srgbClr val="0070C0"/>
                </a:solidFill>
              </a:rPr>
              <a:t>…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  <a:endParaRPr lang="en-US" sz="24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714307" y="6280845"/>
            <a:ext cx="10985696" cy="3422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None/>
              <a:defRPr sz="1800" kern="1200">
                <a:solidFill>
                  <a:schemeClr val="tx2"/>
                </a:solidFill>
                <a:latin typeface="+mn-lt"/>
                <a:ea typeface="+mj-ea"/>
                <a:cs typeface="ATT Aleck Sans" panose="020B0503020203020204" pitchFamily="34" charset="0"/>
              </a:defRPr>
            </a:lvl1pPr>
          </a:lstStyle>
          <a:p>
            <a:r>
              <a:rPr lang="en-US" sz="1200" i="1" dirty="0" smtClean="0">
                <a:solidFill>
                  <a:srgbClr val="0070C0"/>
                </a:solidFill>
              </a:rPr>
              <a:t>Note : No program info displayed in the guide row for the short term, due to technical limitations.</a:t>
            </a:r>
            <a:endParaRPr lang="en-US" sz="1200" i="1" dirty="0">
              <a:solidFill>
                <a:srgbClr val="0070C0"/>
              </a:solidFill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0070C0"/>
                </a:solidFill>
              </a:rPr>
              <a:t>DCDP 2017 – Quick Recap</a:t>
            </a:r>
          </a:p>
        </p:txBody>
      </p:sp>
    </p:spTree>
    <p:extLst>
      <p:ext uri="{BB962C8B-B14F-4D97-AF65-F5344CB8AC3E}">
        <p14:creationId xmlns:p14="http://schemas.microsoft.com/office/powerpoint/2010/main" val="16527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789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Ingesting metadata for DCDP content and presenting it in the guide.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942" r="194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0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789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Deep linking from the guide into an App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942" r="194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0" y="1057105"/>
            <a:ext cx="29307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The intent is to either launch directly into an app or deep link to a specific location within the app. </a:t>
            </a:r>
            <a:endParaRPr lang="is-IS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0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4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7806" y="649779"/>
            <a:ext cx="11209064" cy="3789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Info Screen for Series and Episodes for DCDP content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55" y="1837806"/>
            <a:ext cx="11565114" cy="31823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7999" y="5519607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 scenarios where the </a:t>
            </a:r>
            <a:r>
              <a:rPr lang="en-US" dirty="0" smtClean="0">
                <a:solidFill>
                  <a:srgbClr val="0070C0"/>
                </a:solidFill>
              </a:rPr>
              <a:t>existing patterns cannot be followed (like Record), </a:t>
            </a:r>
            <a:r>
              <a:rPr lang="en-US" dirty="0">
                <a:solidFill>
                  <a:srgbClr val="0070C0"/>
                </a:solidFill>
              </a:rPr>
              <a:t>additional messaging will </a:t>
            </a:r>
            <a:r>
              <a:rPr lang="en-US" dirty="0" smtClean="0">
                <a:solidFill>
                  <a:srgbClr val="0070C0"/>
                </a:solidFill>
              </a:rPr>
              <a:t>be presented.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063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5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789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Movie Info Screen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14" y="1054402"/>
            <a:ext cx="8437595" cy="47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21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5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789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VOD Home Pages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62" y="1215960"/>
            <a:ext cx="8077900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02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5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73604" y="2077926"/>
            <a:ext cx="84671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Ideally, this content will follow the existing logic for subscription, pay-per-view, parental controls, favoriting a channel, recording a content etc. </a:t>
            </a:r>
          </a:p>
          <a:p>
            <a:pPr algn="ctr"/>
            <a:endParaRPr lang="en-US" sz="2400" dirty="0">
              <a:solidFill>
                <a:srgbClr val="0070C0"/>
              </a:solidFill>
            </a:endParaRPr>
          </a:p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In scenarios where the content cannot adhere to the existing logic, additional messaging will be presented on the screen.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16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5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789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Smart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36" y="1077802"/>
            <a:ext cx="8455885" cy="4755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17000" y="1046901"/>
            <a:ext cx="29307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Smart Search will display results based on metadata ingested. This could include one or a combination of the following</a:t>
            </a:r>
            <a:r>
              <a:rPr lang="is-IS" dirty="0" smtClean="0">
                <a:solidFill>
                  <a:srgbClr val="0070C0"/>
                </a:solidFill>
              </a:rPr>
              <a:t>…</a:t>
            </a:r>
          </a:p>
          <a:p>
            <a:endParaRPr lang="is-IS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is-IS" dirty="0" smtClean="0">
                <a:solidFill>
                  <a:srgbClr val="0070C0"/>
                </a:solidFill>
              </a:rPr>
              <a:t>DCDP app</a:t>
            </a:r>
          </a:p>
          <a:p>
            <a:pPr marL="285750" indent="-285750">
              <a:buFontTx/>
              <a:buChar char="-"/>
            </a:pPr>
            <a:r>
              <a:rPr lang="is-IS" dirty="0" smtClean="0">
                <a:solidFill>
                  <a:srgbClr val="0070C0"/>
                </a:solidFill>
              </a:rPr>
              <a:t>DCDP linear or VOD channel</a:t>
            </a:r>
          </a:p>
          <a:p>
            <a:pPr marL="285750" indent="-285750">
              <a:buFontTx/>
              <a:buChar char="-"/>
            </a:pPr>
            <a:r>
              <a:rPr lang="is-IS" dirty="0" smtClean="0">
                <a:solidFill>
                  <a:srgbClr val="0070C0"/>
                </a:solidFill>
              </a:rPr>
              <a:t>Content from either DCDP app or channel.</a:t>
            </a:r>
          </a:p>
        </p:txBody>
      </p:sp>
    </p:spTree>
    <p:extLst>
      <p:ext uri="{BB962C8B-B14F-4D97-AF65-F5344CB8AC3E}">
        <p14:creationId xmlns:p14="http://schemas.microsoft.com/office/powerpoint/2010/main" val="2352952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5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789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Cross Linking between Entertainment Extras Search and Smart 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36" y="1941447"/>
            <a:ext cx="10973751" cy="29751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59076" y="5633133"/>
            <a:ext cx="6791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Smart Search will provide an access point into Entertainment Extras’ search results, and vice versa. </a:t>
            </a:r>
            <a:endParaRPr lang="is-IS" dirty="0" smtClean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72096" y="5129619"/>
            <a:ext cx="3551274" cy="0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72096" y="5523024"/>
            <a:ext cx="3551274" cy="0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3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EPMO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Jasmine Danielli</a:t>
            </a:r>
          </a:p>
        </p:txBody>
      </p:sp>
    </p:spTree>
    <p:extLst>
      <p:ext uri="{BB962C8B-B14F-4D97-AF65-F5344CB8AC3E}">
        <p14:creationId xmlns:p14="http://schemas.microsoft.com/office/powerpoint/2010/main" val="46965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5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7892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Apps in Entertainment Extras’ Homepage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96" y="1446950"/>
            <a:ext cx="7084166" cy="39810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32249" y="1798189"/>
            <a:ext cx="37677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Entertainment Extras will house additional apps. 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 smtClean="0">
                <a:solidFill>
                  <a:srgbClr val="0070C0"/>
                </a:solidFill>
              </a:rPr>
              <a:t>The design effort for this is to be led entirely be Frequency. </a:t>
            </a:r>
          </a:p>
        </p:txBody>
      </p:sp>
    </p:spTree>
    <p:extLst>
      <p:ext uri="{BB962C8B-B14F-4D97-AF65-F5344CB8AC3E}">
        <p14:creationId xmlns:p14="http://schemas.microsoft.com/office/powerpoint/2010/main" val="1586055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2018 SDR Presentation</a:t>
            </a:r>
            <a:endParaRPr lang="en-US" sz="2999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Program Data Services (PDS)</a:t>
            </a:r>
            <a:endParaRPr lang="en-US" sz="2800" dirty="0" smtClean="0"/>
          </a:p>
          <a:p>
            <a:r>
              <a:rPr lang="en-US" dirty="0" smtClean="0"/>
              <a:t>Vishnu </a:t>
            </a:r>
            <a:r>
              <a:rPr lang="en-US" dirty="0" err="1" smtClean="0"/>
              <a:t>Kothur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395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32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PDS Data Flow Diagram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Features and Impacted Services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PDS-SD: Search and Discovery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PDS-GL: Guide Locator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PDS-VL: Video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Locator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Questions and Answers on the Presented Material</a:t>
            </a:r>
          </a:p>
          <a:p>
            <a:pPr marL="642752" lvl="3" indent="0">
              <a:spcAft>
                <a:spcPts val="0"/>
              </a:spcAft>
              <a:buClr>
                <a:srgbClr val="000000"/>
              </a:buClr>
              <a:buNone/>
            </a:pPr>
            <a:endParaRPr lang="en-US" sz="1600" dirty="0">
              <a:solidFill>
                <a:srgbClr val="000000"/>
              </a:solidFill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Presentation Items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7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33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PDS Flow Diagram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175843"/>
            <a:ext cx="9364980" cy="530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22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34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pPr lvl="0">
              <a:buClr>
                <a:srgbClr val="009FDB"/>
              </a:buClr>
            </a:pPr>
            <a:endParaRPr lang="en-US" sz="2000" dirty="0" smtClean="0">
              <a:solidFill>
                <a:srgbClr val="0070C0"/>
              </a:solidFill>
            </a:endParaRPr>
          </a:p>
          <a:p>
            <a:pPr lvl="0">
              <a:buClr>
                <a:srgbClr val="009FDB"/>
              </a:buClr>
            </a:pPr>
            <a:r>
              <a:rPr lang="en-US" sz="2000" dirty="0" smtClean="0">
                <a:solidFill>
                  <a:srgbClr val="0070C0"/>
                </a:solidFill>
              </a:rPr>
              <a:t>Requirements applicable to </a:t>
            </a:r>
            <a:r>
              <a:rPr lang="en-US" sz="2000" dirty="0" smtClean="0">
                <a:solidFill>
                  <a:srgbClr val="00B050"/>
                </a:solidFill>
              </a:rPr>
              <a:t>PDS-SD</a:t>
            </a:r>
            <a:r>
              <a:rPr lang="en-US" sz="2000" dirty="0" smtClean="0">
                <a:solidFill>
                  <a:srgbClr val="0070C0"/>
                </a:solidFill>
              </a:rPr>
              <a:t> and </a:t>
            </a:r>
            <a:r>
              <a:rPr lang="en-US" sz="2000" dirty="0" smtClean="0">
                <a:solidFill>
                  <a:srgbClr val="FFC000"/>
                </a:solidFill>
              </a:rPr>
              <a:t>PDS-GL</a:t>
            </a:r>
            <a:r>
              <a:rPr lang="en-US" sz="2000" dirty="0" smtClean="0">
                <a:solidFill>
                  <a:srgbClr val="0070C0"/>
                </a:solidFill>
              </a:rPr>
              <a:t>: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2060"/>
                </a:solidFill>
              </a:rPr>
              <a:t>[R27]        PDS will obtain </a:t>
            </a:r>
            <a:r>
              <a:rPr lang="en-US" sz="1200" b="1" dirty="0">
                <a:solidFill>
                  <a:srgbClr val="002060"/>
                </a:solidFill>
              </a:rPr>
              <a:t>VOD OTT catalog data </a:t>
            </a:r>
            <a:r>
              <a:rPr lang="en-US" sz="1200" dirty="0">
                <a:solidFill>
                  <a:srgbClr val="002060"/>
                </a:solidFill>
              </a:rPr>
              <a:t>from DLS that will be updated to include an </a:t>
            </a:r>
            <a:r>
              <a:rPr lang="en-US" sz="1200" b="1" dirty="0">
                <a:solidFill>
                  <a:srgbClr val="002060"/>
                </a:solidFill>
              </a:rPr>
              <a:t>indicator</a:t>
            </a:r>
            <a:r>
              <a:rPr lang="en-US" sz="1200" dirty="0">
                <a:solidFill>
                  <a:srgbClr val="002060"/>
                </a:solidFill>
              </a:rPr>
              <a:t> that the content is being hosted by DFW and the </a:t>
            </a:r>
            <a:r>
              <a:rPr lang="en-US" sz="1200" b="1" dirty="0">
                <a:solidFill>
                  <a:srgbClr val="002060"/>
                </a:solidFill>
              </a:rPr>
              <a:t>URL referencing the content</a:t>
            </a:r>
            <a:r>
              <a:rPr lang="en-US" sz="1200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sz="1200" dirty="0">
                <a:solidFill>
                  <a:srgbClr val="002060"/>
                </a:solidFill>
              </a:rPr>
              <a:t>	</a:t>
            </a:r>
            <a:r>
              <a:rPr lang="en-US" sz="1200" dirty="0" smtClean="0">
                <a:solidFill>
                  <a:srgbClr val="002060"/>
                </a:solidFill>
              </a:rPr>
              <a:t>	</a:t>
            </a:r>
            <a:r>
              <a:rPr lang="en-US" sz="1200" b="1" dirty="0" smtClean="0">
                <a:solidFill>
                  <a:srgbClr val="C00000"/>
                </a:solidFill>
              </a:rPr>
              <a:t>OPEN QUESTION: </a:t>
            </a:r>
            <a:r>
              <a:rPr lang="en-US" sz="1200" dirty="0" smtClean="0">
                <a:solidFill>
                  <a:schemeClr val="tx2"/>
                </a:solidFill>
              </a:rPr>
              <a:t>Is this requirement extended to Live OTT content (only “VOD OTT” is listed in the requirement)? Will DFW also host live channels?</a:t>
            </a:r>
          </a:p>
          <a:p>
            <a:r>
              <a:rPr lang="en-US" sz="1200" dirty="0" smtClean="0">
                <a:solidFill>
                  <a:srgbClr val="002060"/>
                </a:solidFill>
              </a:rPr>
              <a:t>[</a:t>
            </a:r>
            <a:r>
              <a:rPr lang="en-US" sz="1200" dirty="0">
                <a:solidFill>
                  <a:srgbClr val="002060"/>
                </a:solidFill>
              </a:rPr>
              <a:t>R28]        PDS will provide an update to the VOD catalog data presented to STBs that will include a flag indicating the asset is hosted by DFW </a:t>
            </a:r>
            <a:r>
              <a:rPr lang="en-US" sz="1200" strike="sngStrike" dirty="0">
                <a:solidFill>
                  <a:srgbClr val="002060"/>
                </a:solidFill>
              </a:rPr>
              <a:t>and a URL referencing the content</a:t>
            </a:r>
            <a:r>
              <a:rPr lang="en-US" sz="1200" strike="sngStrike" dirty="0" smtClean="0">
                <a:solidFill>
                  <a:srgbClr val="002060"/>
                </a:solidFill>
              </a:rPr>
              <a:t>.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	</a:t>
            </a:r>
            <a:r>
              <a:rPr lang="en-US" sz="1200" dirty="0" smtClean="0">
                <a:solidFill>
                  <a:srgbClr val="FF0000"/>
                </a:solidFill>
              </a:rPr>
              <a:t>	</a:t>
            </a:r>
            <a:r>
              <a:rPr lang="en-US" sz="1200" b="1" dirty="0" smtClean="0">
                <a:solidFill>
                  <a:srgbClr val="C00000"/>
                </a:solidFill>
              </a:rPr>
              <a:t>NEED REQUIREMENT UPDATE: </a:t>
            </a:r>
            <a:r>
              <a:rPr lang="en-US" sz="1200" dirty="0">
                <a:solidFill>
                  <a:schemeClr val="tx2"/>
                </a:solidFill>
              </a:rPr>
              <a:t>N</a:t>
            </a:r>
            <a:r>
              <a:rPr lang="en-US" sz="1200" dirty="0" smtClean="0">
                <a:solidFill>
                  <a:schemeClr val="tx2"/>
                </a:solidFill>
              </a:rPr>
              <a:t>eed a separate requirement; URL is not provided in the same request for VOD data. PDS-SD/search and PDS-GL/contents supply 			content data (with the addition of the DFW flag); PDS-VL/</a:t>
            </a:r>
            <a:r>
              <a:rPr lang="en-US" sz="1200" dirty="0" err="1" smtClean="0">
                <a:solidFill>
                  <a:schemeClr val="tx2"/>
                </a:solidFill>
              </a:rPr>
              <a:t>cdn</a:t>
            </a:r>
            <a:r>
              <a:rPr lang="en-US" sz="1200" dirty="0" smtClean="0">
                <a:solidFill>
                  <a:schemeClr val="tx2"/>
                </a:solidFill>
              </a:rPr>
              <a:t> supplies the CDN URL information.</a:t>
            </a:r>
          </a:p>
          <a:p>
            <a:endParaRPr lang="en-US" sz="1200" strike="sngStrike" dirty="0">
              <a:solidFill>
                <a:srgbClr val="002060"/>
              </a:solidFill>
            </a:endParaRPr>
          </a:p>
          <a:p>
            <a:pPr lvl="0"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[R29]        PDS shall provide a service to map both channel ID and application IDs to URLs.</a:t>
            </a:r>
          </a:p>
          <a:p>
            <a:pPr lvl="0"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	</a:t>
            </a:r>
            <a:r>
              <a:rPr lang="en-US" sz="1200" dirty="0" smtClean="0">
                <a:solidFill>
                  <a:srgbClr val="002060"/>
                </a:solidFill>
              </a:rPr>
              <a:t>	</a:t>
            </a:r>
            <a:r>
              <a:rPr lang="en-US" sz="1200" b="1" dirty="0" smtClean="0">
                <a:solidFill>
                  <a:schemeClr val="tx2"/>
                </a:solidFill>
              </a:rPr>
              <a:t>Note:</a:t>
            </a:r>
            <a:r>
              <a:rPr lang="en-US" sz="1200" dirty="0" smtClean="0">
                <a:solidFill>
                  <a:schemeClr val="tx2"/>
                </a:solidFill>
              </a:rPr>
              <a:t> The Client should use </a:t>
            </a:r>
            <a:r>
              <a:rPr lang="en-US" sz="1200" b="1" dirty="0" smtClean="0">
                <a:solidFill>
                  <a:schemeClr val="tx2"/>
                </a:solidFill>
              </a:rPr>
              <a:t>PDS-SD/search or PDS-GL/contents </a:t>
            </a:r>
            <a:r>
              <a:rPr lang="en-US" sz="1200" dirty="0" smtClean="0">
                <a:solidFill>
                  <a:schemeClr val="tx2"/>
                </a:solidFill>
              </a:rPr>
              <a:t>to retrieve application data. The Client should use </a:t>
            </a:r>
            <a:r>
              <a:rPr lang="en-US" sz="1200" b="1" dirty="0" smtClean="0">
                <a:solidFill>
                  <a:schemeClr val="tx2"/>
                </a:solidFill>
              </a:rPr>
              <a:t>PDS-VL/</a:t>
            </a:r>
            <a:r>
              <a:rPr lang="en-US" sz="1200" b="1" dirty="0" err="1" smtClean="0">
                <a:solidFill>
                  <a:schemeClr val="tx2"/>
                </a:solidFill>
              </a:rPr>
              <a:t>cdn</a:t>
            </a:r>
            <a:r>
              <a:rPr lang="en-US" sz="1200" dirty="0" smtClean="0">
                <a:solidFill>
                  <a:schemeClr val="tx2"/>
                </a:solidFill>
              </a:rPr>
              <a:t> to retrieve CDN data for VOD and Live 		</a:t>
            </a:r>
            <a:r>
              <a:rPr lang="en-US" sz="1200" dirty="0">
                <a:solidFill>
                  <a:schemeClr val="tx2"/>
                </a:solidFill>
              </a:rPr>
              <a:t>OTT channels </a:t>
            </a:r>
            <a:r>
              <a:rPr lang="en-US" sz="1200" dirty="0" smtClean="0">
                <a:solidFill>
                  <a:schemeClr val="tx2"/>
                </a:solidFill>
              </a:rPr>
              <a:t>(File </a:t>
            </a:r>
            <a:r>
              <a:rPr lang="en-US" sz="1200" dirty="0">
                <a:solidFill>
                  <a:schemeClr val="tx2"/>
                </a:solidFill>
              </a:rPr>
              <a:t>Path, CDN Token, URL Prefix, Post URL).</a:t>
            </a:r>
          </a:p>
          <a:p>
            <a:pPr lvl="0"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[R30]        The service shall support accepting an </a:t>
            </a:r>
            <a:r>
              <a:rPr lang="en-US" sz="1200" b="1" strike="sngStrike" dirty="0">
                <a:solidFill>
                  <a:srgbClr val="EA7400"/>
                </a:solidFill>
              </a:rPr>
              <a:t>array</a:t>
            </a:r>
            <a:r>
              <a:rPr lang="en-US" sz="1200" strike="sngStrike" dirty="0">
                <a:solidFill>
                  <a:srgbClr val="EA7400"/>
                </a:solidFill>
              </a:rPr>
              <a:t> </a:t>
            </a:r>
            <a:r>
              <a:rPr lang="en-US" sz="1200" dirty="0">
                <a:solidFill>
                  <a:srgbClr val="002060"/>
                </a:solidFill>
              </a:rPr>
              <a:t>of </a:t>
            </a:r>
            <a:r>
              <a:rPr lang="en-US" sz="1200" b="1" dirty="0">
                <a:solidFill>
                  <a:srgbClr val="002060"/>
                </a:solidFill>
              </a:rPr>
              <a:t>channel </a:t>
            </a:r>
            <a:r>
              <a:rPr lang="en-US" sz="1200" dirty="0">
                <a:solidFill>
                  <a:srgbClr val="002060"/>
                </a:solidFill>
              </a:rPr>
              <a:t>and</a:t>
            </a:r>
            <a:r>
              <a:rPr lang="en-US" sz="1200" b="1" dirty="0">
                <a:solidFill>
                  <a:srgbClr val="002060"/>
                </a:solidFill>
              </a:rPr>
              <a:t> application IDs</a:t>
            </a:r>
            <a:r>
              <a:rPr lang="en-US" sz="1200" dirty="0">
                <a:solidFill>
                  <a:srgbClr val="002060"/>
                </a:solidFill>
              </a:rPr>
              <a:t> and returning an </a:t>
            </a:r>
            <a:r>
              <a:rPr lang="en-US" sz="1200" b="1" strike="sngStrike" dirty="0">
                <a:solidFill>
                  <a:srgbClr val="E36C09"/>
                </a:solidFill>
              </a:rPr>
              <a:t>array of mapped URLs</a:t>
            </a:r>
            <a:r>
              <a:rPr lang="en-US" sz="1200" strike="sngStrike" dirty="0">
                <a:solidFill>
                  <a:srgbClr val="002060"/>
                </a:solidFill>
              </a:rPr>
              <a:t>. </a:t>
            </a:r>
          </a:p>
          <a:p>
            <a:pPr lvl="0">
              <a:spcAft>
                <a:spcPts val="0"/>
              </a:spcAft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		</a:t>
            </a:r>
            <a:r>
              <a:rPr lang="en-US" sz="1200" b="1" dirty="0" smtClean="0">
                <a:solidFill>
                  <a:srgbClr val="C00000"/>
                </a:solidFill>
              </a:rPr>
              <a:t>NEED REQUIREMENT UPDATE:</a:t>
            </a:r>
            <a:r>
              <a:rPr lang="en-US" sz="1200" dirty="0" smtClean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chemeClr val="tx2"/>
                </a:solidFill>
              </a:rPr>
              <a:t>Arrays are no longer necessary. PDS will not support arrays of CCID’s, Material-IDs, and application-ID’s in the </a:t>
            </a:r>
            <a:r>
              <a:rPr lang="en-US" sz="1200" dirty="0" smtClean="0">
                <a:solidFill>
                  <a:schemeClr val="tx2"/>
                </a:solidFill>
              </a:rPr>
              <a:t>request.</a:t>
            </a:r>
          </a:p>
          <a:p>
            <a:pPr lvl="0">
              <a:spcAft>
                <a:spcPts val="0"/>
              </a:spcAft>
              <a:buClr>
                <a:srgbClr val="009FDB"/>
              </a:buClr>
            </a:pPr>
            <a:endParaRPr lang="en-US" sz="1200" dirty="0">
              <a:solidFill>
                <a:srgbClr val="002060"/>
              </a:solidFill>
            </a:endParaRPr>
          </a:p>
          <a:p>
            <a:pPr lvl="0"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[R31]        The service shall receive the data to perform the mapping from DLS.</a:t>
            </a:r>
          </a:p>
          <a:p>
            <a:endParaRPr lang="en-US" sz="2000" dirty="0" smtClean="0">
              <a:solidFill>
                <a:srgbClr val="7030A0"/>
              </a:solidFill>
            </a:endParaRPr>
          </a:p>
          <a:p>
            <a:endParaRPr lang="en-US" sz="2000" dirty="0" smtClean="0">
              <a:solidFill>
                <a:srgbClr val="7030A0"/>
              </a:solidFill>
            </a:endParaRPr>
          </a:p>
          <a:p>
            <a:endParaRPr lang="en-US" sz="1400" dirty="0" smtClean="0">
              <a:solidFill>
                <a:srgbClr val="002060"/>
              </a:solidFill>
            </a:endParaRPr>
          </a:p>
        </p:txBody>
      </p:sp>
      <p:sp>
        <p:nvSpPr>
          <p:cNvPr id="5" name="8-Point Star 4"/>
          <p:cNvSpPr/>
          <p:nvPr/>
        </p:nvSpPr>
        <p:spPr>
          <a:xfrm>
            <a:off x="1188720" y="205740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8-Point Star 7"/>
          <p:cNvSpPr/>
          <p:nvPr/>
        </p:nvSpPr>
        <p:spPr>
          <a:xfrm>
            <a:off x="1188720" y="253746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8-Point Star 8"/>
          <p:cNvSpPr/>
          <p:nvPr/>
        </p:nvSpPr>
        <p:spPr>
          <a:xfrm>
            <a:off x="1188720" y="409194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3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35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5641975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PDS Search and Discovery Services</a:t>
            </a:r>
          </a:p>
          <a:p>
            <a:endParaRPr lang="en-US" sz="1800" dirty="0" smtClean="0">
              <a:solidFill>
                <a:srgbClr val="7030A0"/>
              </a:solidFill>
            </a:endParaRPr>
          </a:p>
          <a:p>
            <a:r>
              <a:rPr lang="en-US" sz="1800" dirty="0" smtClean="0">
                <a:solidFill>
                  <a:srgbClr val="7030A0"/>
                </a:solidFill>
              </a:rPr>
              <a:t>Enhancement: Providing Application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</a:rPr>
              <a:t>An optional request parameter will be added to the </a:t>
            </a:r>
            <a:r>
              <a:rPr lang="en-US" sz="1200" b="1" dirty="0" smtClean="0">
                <a:solidFill>
                  <a:srgbClr val="002060"/>
                </a:solidFill>
              </a:rPr>
              <a:t>PDS-SD/search</a:t>
            </a:r>
            <a:r>
              <a:rPr lang="en-US" sz="1200" dirty="0" smtClean="0">
                <a:solidFill>
                  <a:srgbClr val="002060"/>
                </a:solidFill>
              </a:rPr>
              <a:t> service for the </a:t>
            </a:r>
            <a:r>
              <a:rPr lang="en-US" sz="1200" b="1" dirty="0" smtClean="0">
                <a:solidFill>
                  <a:srgbClr val="002060"/>
                </a:solidFill>
              </a:rPr>
              <a:t>Application-ID</a:t>
            </a:r>
            <a:r>
              <a:rPr lang="en-US" sz="1200" dirty="0" smtClean="0">
                <a:solidFill>
                  <a:srgbClr val="002060"/>
                </a:solidFill>
              </a:rPr>
              <a:t>. </a:t>
            </a:r>
          </a:p>
          <a:p>
            <a:pPr marL="514350" lvl="2" indent="-285750">
              <a:buFont typeface="Courier New" panose="02070309020205020404" pitchFamily="49" charset="0"/>
              <a:buChar char="o"/>
            </a:pPr>
            <a:r>
              <a:rPr lang="en-US" sz="1050" dirty="0" smtClean="0">
                <a:solidFill>
                  <a:srgbClr val="002060"/>
                </a:solidFill>
              </a:rPr>
              <a:t>If the Application-ID is provided in the request, PDS will provide the application data that is provided by DLS: </a:t>
            </a:r>
            <a:r>
              <a:rPr lang="en-US" sz="1050" b="1" dirty="0" smtClean="0">
                <a:solidFill>
                  <a:srgbClr val="002060"/>
                </a:solidFill>
              </a:rPr>
              <a:t>Application-ID Flag, Application URL, POST Data.</a:t>
            </a: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OPEN </a:t>
            </a:r>
            <a:r>
              <a:rPr lang="en-US" sz="1200" b="1" dirty="0">
                <a:solidFill>
                  <a:srgbClr val="C00000"/>
                </a:solidFill>
              </a:rPr>
              <a:t>QUESTION: </a:t>
            </a:r>
            <a:r>
              <a:rPr lang="en-US" sz="1200" dirty="0" smtClean="0">
                <a:solidFill>
                  <a:schemeClr val="tx2"/>
                </a:solidFill>
              </a:rPr>
              <a:t>Does authentication data need to be provided for this use case? </a:t>
            </a:r>
          </a:p>
          <a:p>
            <a:pPr marL="514350" lvl="2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dirty="0" smtClean="0"/>
              <a:t>From section 6.3 in the system spec, DLS will provide PDS authentication data for the application.</a:t>
            </a:r>
            <a:endParaRPr lang="en-US" sz="300" dirty="0"/>
          </a:p>
          <a:p>
            <a:pPr marL="514350" lvl="2" indent="-285750">
              <a:buFont typeface="Courier New" panose="02070309020205020404" pitchFamily="49" charset="0"/>
              <a:buChar char="o"/>
            </a:pPr>
            <a:endParaRPr lang="en-US" sz="1000" b="1" dirty="0" smtClean="0">
              <a:solidFill>
                <a:srgbClr val="002060"/>
              </a:solidFill>
            </a:endParaRPr>
          </a:p>
          <a:p>
            <a:pPr lvl="2" indent="0">
              <a:buNone/>
            </a:pPr>
            <a:endParaRPr lang="en-US" sz="900" dirty="0" smtClean="0">
              <a:solidFill>
                <a:srgbClr val="00206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30" y="2700632"/>
            <a:ext cx="7842598" cy="325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8-Point Star 6"/>
          <p:cNvSpPr/>
          <p:nvPr/>
        </p:nvSpPr>
        <p:spPr>
          <a:xfrm>
            <a:off x="457200" y="605790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36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PDS Search and Discovery </a:t>
            </a:r>
            <a:r>
              <a:rPr lang="en-US" dirty="0" smtClean="0">
                <a:solidFill>
                  <a:srgbClr val="00B050"/>
                </a:solidFill>
              </a:rPr>
              <a:t>Services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sz="2000" dirty="0" smtClean="0">
                <a:solidFill>
                  <a:srgbClr val="7030A0"/>
                </a:solidFill>
              </a:rPr>
              <a:t>Enhancement: Providing a DFW indicator flag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</a:rPr>
              <a:t>DLS will provide the DFW flag which indicates whether the content is served by DFW.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</a:rPr>
              <a:t>The </a:t>
            </a:r>
            <a:r>
              <a:rPr lang="en-US" sz="1200" b="1" dirty="0" smtClean="0">
                <a:solidFill>
                  <a:srgbClr val="002060"/>
                </a:solidFill>
              </a:rPr>
              <a:t>PDS-SD/search</a:t>
            </a:r>
            <a:r>
              <a:rPr lang="en-US" sz="1200" dirty="0" smtClean="0">
                <a:solidFill>
                  <a:srgbClr val="002060"/>
                </a:solidFill>
              </a:rPr>
              <a:t> service will provide a DFW flag as part of the material details.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OPEN ITEM: </a:t>
            </a:r>
            <a:r>
              <a:rPr lang="en-US" sz="1200" dirty="0" smtClean="0"/>
              <a:t>If DFW is hosting Live OTT channels, PDS will provide the DFW flag as part of the schedule details.</a:t>
            </a:r>
          </a:p>
          <a:p>
            <a:endParaRPr lang="en-US" dirty="0" smtClean="0"/>
          </a:p>
          <a:p>
            <a:endParaRPr lang="en-US" dirty="0" smtClean="0"/>
          </a:p>
          <a:p>
            <a:pPr lvl="0">
              <a:buClr>
                <a:srgbClr val="009FDB"/>
              </a:buClr>
            </a:pPr>
            <a:r>
              <a:rPr lang="en-US" sz="2000" dirty="0" smtClean="0">
                <a:solidFill>
                  <a:srgbClr val="EA7400">
                    <a:lumMod val="75000"/>
                  </a:srgbClr>
                </a:solidFill>
              </a:rPr>
              <a:t>Assumptions</a:t>
            </a:r>
            <a:r>
              <a:rPr lang="en-US" sz="2000" dirty="0">
                <a:solidFill>
                  <a:srgbClr val="EA7400">
                    <a:lumMod val="75000"/>
                  </a:srgbClr>
                </a:solidFill>
              </a:rPr>
              <a:t>:</a:t>
            </a:r>
            <a:endParaRPr lang="en-US" sz="1800" dirty="0">
              <a:solidFill>
                <a:srgbClr val="EA7400">
                  <a:lumMod val="75000"/>
                </a:srgbClr>
              </a:solidFill>
            </a:endParaRPr>
          </a:p>
          <a:p>
            <a:pPr marL="28575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</a:rPr>
              <a:t>PDS expects the URL (meaning relative path) to be provided in the live OTT channel data provided by DLS</a:t>
            </a:r>
            <a:r>
              <a:rPr lang="en-US" sz="1200" dirty="0" smtClean="0">
                <a:solidFill>
                  <a:srgbClr val="002060"/>
                </a:solidFill>
              </a:rPr>
              <a:t>.</a:t>
            </a: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</a:rPr>
              <a:t>The </a:t>
            </a:r>
            <a:r>
              <a:rPr lang="en-US" sz="1200" dirty="0">
                <a:solidFill>
                  <a:srgbClr val="002060"/>
                </a:solidFill>
              </a:rPr>
              <a:t>ability to search for an ‘application’ via Smart Search, Category Search, and Keyword Search is </a:t>
            </a:r>
            <a:r>
              <a:rPr lang="en-US" sz="1200" b="1" dirty="0">
                <a:solidFill>
                  <a:srgbClr val="002060"/>
                </a:solidFill>
              </a:rPr>
              <a:t>not applicable </a:t>
            </a:r>
            <a:r>
              <a:rPr lang="en-US" sz="1200" dirty="0">
                <a:solidFill>
                  <a:srgbClr val="002060"/>
                </a:solidFill>
              </a:rPr>
              <a:t>for the 2018 DCDP project</a:t>
            </a:r>
            <a:r>
              <a:rPr lang="en-US" sz="1200" dirty="0" smtClean="0">
                <a:solidFill>
                  <a:srgbClr val="002060"/>
                </a:solidFill>
              </a:rPr>
              <a:t>.</a:t>
            </a: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7" name="8-Point Star 6"/>
          <p:cNvSpPr/>
          <p:nvPr/>
        </p:nvSpPr>
        <p:spPr>
          <a:xfrm>
            <a:off x="662940" y="278130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5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37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548957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PDS Guide Locator Services</a:t>
            </a:r>
          </a:p>
          <a:p>
            <a:endParaRPr lang="en-US" sz="1800" dirty="0" smtClean="0">
              <a:solidFill>
                <a:srgbClr val="7030A0"/>
              </a:solidFill>
            </a:endParaRPr>
          </a:p>
          <a:p>
            <a:r>
              <a:rPr lang="en-US" sz="1800" dirty="0" smtClean="0">
                <a:solidFill>
                  <a:srgbClr val="7030A0"/>
                </a:solidFill>
              </a:rPr>
              <a:t>Enhancement: Providing Application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</a:rPr>
              <a:t>An optional request parameter will be added to the </a:t>
            </a:r>
            <a:r>
              <a:rPr lang="en-US" sz="1200" b="1" dirty="0" smtClean="0">
                <a:solidFill>
                  <a:srgbClr val="002060"/>
                </a:solidFill>
              </a:rPr>
              <a:t>PDS-GL/contents </a:t>
            </a:r>
            <a:r>
              <a:rPr lang="en-US" sz="1200" dirty="0" smtClean="0">
                <a:solidFill>
                  <a:srgbClr val="002060"/>
                </a:solidFill>
              </a:rPr>
              <a:t>service for the Application-ID. </a:t>
            </a:r>
          </a:p>
          <a:p>
            <a:pPr marL="514350" lvl="2" indent="-285750">
              <a:buFont typeface="Courier New" panose="02070309020205020404" pitchFamily="49" charset="0"/>
              <a:buChar char="o"/>
            </a:pPr>
            <a:r>
              <a:rPr lang="en-US" sz="1000" dirty="0" smtClean="0">
                <a:solidFill>
                  <a:srgbClr val="002060"/>
                </a:solidFill>
              </a:rPr>
              <a:t>If the Application-ID is provided in the request, PDS will provide the application data that is provided by DLS: </a:t>
            </a:r>
            <a:r>
              <a:rPr lang="en-US" sz="1000" b="1" dirty="0" smtClean="0">
                <a:solidFill>
                  <a:srgbClr val="002060"/>
                </a:solidFill>
              </a:rPr>
              <a:t>Application-ID Flag, Application URL, POST Data.</a:t>
            </a:r>
          </a:p>
          <a:p>
            <a:pPr marL="514350" lvl="2" indent="-285750">
              <a:buFont typeface="Courier New" panose="02070309020205020404" pitchFamily="49" charset="0"/>
              <a:buChar char="o"/>
            </a:pPr>
            <a:endParaRPr lang="en-US" sz="1000" b="1" dirty="0" smtClean="0">
              <a:solidFill>
                <a:srgbClr val="00206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C0000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OPEN </a:t>
            </a:r>
            <a:r>
              <a:rPr lang="en-US" sz="1200" b="1" dirty="0">
                <a:solidFill>
                  <a:srgbClr val="C00000"/>
                </a:solidFill>
              </a:rPr>
              <a:t>QUESTION: </a:t>
            </a:r>
            <a:r>
              <a:rPr lang="en-US" sz="1200" dirty="0" smtClean="0">
                <a:solidFill>
                  <a:schemeClr val="tx2"/>
                </a:solidFill>
              </a:rPr>
              <a:t>Does authentication data need to be provided for this use case?</a:t>
            </a:r>
            <a:endParaRPr lang="en-US" sz="1200" dirty="0">
              <a:solidFill>
                <a:schemeClr val="tx2"/>
              </a:solidFill>
            </a:endParaRPr>
          </a:p>
          <a:p>
            <a:pPr marL="514350" lvl="2" indent="-285750">
              <a:buFont typeface="Courier New" panose="02070309020205020404" pitchFamily="49" charset="0"/>
              <a:buChar char="o"/>
            </a:pPr>
            <a:endParaRPr lang="en-US" sz="1000" b="1" dirty="0" smtClean="0">
              <a:solidFill>
                <a:srgbClr val="002060"/>
              </a:solidFill>
            </a:endParaRPr>
          </a:p>
          <a:p>
            <a:pPr lvl="2" indent="0">
              <a:buNone/>
            </a:pPr>
            <a:endParaRPr lang="en-US" sz="900" dirty="0" smtClean="0">
              <a:solidFill>
                <a:srgbClr val="00206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95" y="2660854"/>
            <a:ext cx="8175805" cy="332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8-Point Star 6"/>
          <p:cNvSpPr/>
          <p:nvPr/>
        </p:nvSpPr>
        <p:spPr>
          <a:xfrm>
            <a:off x="419100" y="605028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38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PDS Guide Locator </a:t>
            </a:r>
            <a:r>
              <a:rPr lang="en-US" dirty="0" smtClean="0">
                <a:solidFill>
                  <a:srgbClr val="FFC000"/>
                </a:solidFill>
              </a:rPr>
              <a:t>Services</a:t>
            </a:r>
          </a:p>
          <a:p>
            <a:endParaRPr lang="en-US" sz="1000" b="1" dirty="0">
              <a:solidFill>
                <a:srgbClr val="FFC000"/>
              </a:solidFill>
            </a:endParaRPr>
          </a:p>
          <a:p>
            <a:pPr lvl="0">
              <a:buClr>
                <a:srgbClr val="009FDB"/>
              </a:buClr>
            </a:pPr>
            <a:r>
              <a:rPr lang="en-US" sz="2000" dirty="0">
                <a:solidFill>
                  <a:srgbClr val="7030A0"/>
                </a:solidFill>
              </a:rPr>
              <a:t>Enhancement: Providing a DFW indicator flag</a:t>
            </a: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</a:rPr>
              <a:t>DLS will provide the DFW flag which indicates whether the content is served by DFW.</a:t>
            </a: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</a:rPr>
              <a:t>The </a:t>
            </a:r>
            <a:r>
              <a:rPr lang="en-US" sz="1200" b="1" dirty="0">
                <a:solidFill>
                  <a:srgbClr val="002060"/>
                </a:solidFill>
              </a:rPr>
              <a:t>PDS-GL/contents</a:t>
            </a:r>
            <a:r>
              <a:rPr lang="en-US" sz="1200" dirty="0">
                <a:solidFill>
                  <a:srgbClr val="002060"/>
                </a:solidFill>
              </a:rPr>
              <a:t> service will provide a DFW flag as part of the material details.</a:t>
            </a:r>
          </a:p>
          <a:p>
            <a:pPr lvl="0">
              <a:buClr>
                <a:srgbClr val="009FDB"/>
              </a:buClr>
            </a:pPr>
            <a:endParaRPr lang="en-US" dirty="0" smtClean="0">
              <a:solidFill>
                <a:srgbClr val="EA7400">
                  <a:lumMod val="75000"/>
                </a:srgbClr>
              </a:solidFill>
            </a:endParaRPr>
          </a:p>
          <a:p>
            <a:pPr lvl="0">
              <a:buClr>
                <a:srgbClr val="009FDB"/>
              </a:buClr>
            </a:pPr>
            <a:endParaRPr lang="en-US" sz="2000" dirty="0" smtClean="0">
              <a:solidFill>
                <a:srgbClr val="EA7400">
                  <a:lumMod val="75000"/>
                </a:srgbClr>
              </a:solidFill>
            </a:endParaRPr>
          </a:p>
          <a:p>
            <a:pPr lvl="0">
              <a:buClr>
                <a:srgbClr val="009FDB"/>
              </a:buClr>
            </a:pPr>
            <a:r>
              <a:rPr lang="en-US" sz="2000" dirty="0" smtClean="0">
                <a:solidFill>
                  <a:srgbClr val="EA7400">
                    <a:lumMod val="75000"/>
                  </a:srgbClr>
                </a:solidFill>
              </a:rPr>
              <a:t>Assumptions:</a:t>
            </a:r>
            <a:endParaRPr lang="en-US" sz="2000" dirty="0">
              <a:solidFill>
                <a:srgbClr val="EA7400">
                  <a:lumMod val="75000"/>
                </a:srgbClr>
              </a:solidFill>
            </a:endParaRPr>
          </a:p>
          <a:p>
            <a:pPr marL="28575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</a:rPr>
              <a:t>BAU pay-per-view flow is extended to DFW VOD content. </a:t>
            </a:r>
            <a:endParaRPr lang="en-US" sz="1200" dirty="0" smtClean="0">
              <a:solidFill>
                <a:srgbClr val="002060"/>
              </a:solidFill>
            </a:endParaRP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</a:rPr>
              <a:t>PDS expects the URL (meaning relative path) to be provided in the live OTT channel data provided by DLS</a:t>
            </a:r>
            <a:r>
              <a:rPr lang="en-US" sz="1200" dirty="0" smtClean="0">
                <a:solidFill>
                  <a:srgbClr val="002060"/>
                </a:solidFill>
              </a:rPr>
              <a:t>.</a:t>
            </a:r>
          </a:p>
          <a:p>
            <a:pPr marL="285750" lvl="0" indent="-285750">
              <a:buClr>
                <a:srgbClr val="009FDB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</a:rPr>
              <a:t>The </a:t>
            </a:r>
            <a:r>
              <a:rPr lang="en-US" sz="1200" dirty="0">
                <a:solidFill>
                  <a:srgbClr val="002060"/>
                </a:solidFill>
              </a:rPr>
              <a:t>ability to search for an ‘application’ via Smart Search, Category Search, and Keyword Search is </a:t>
            </a:r>
            <a:r>
              <a:rPr lang="en-US" sz="1200" b="1" dirty="0">
                <a:solidFill>
                  <a:srgbClr val="002060"/>
                </a:solidFill>
              </a:rPr>
              <a:t>not applicable </a:t>
            </a:r>
            <a:r>
              <a:rPr lang="en-US" sz="1200" dirty="0">
                <a:solidFill>
                  <a:srgbClr val="002060"/>
                </a:solidFill>
              </a:rPr>
              <a:t>for the 2018 DCDP project.</a:t>
            </a:r>
          </a:p>
          <a:p>
            <a:endParaRPr lang="en-US" sz="1000" b="1" dirty="0" smtClean="0">
              <a:solidFill>
                <a:srgbClr val="002060"/>
              </a:solidFill>
            </a:endParaRPr>
          </a:p>
          <a:p>
            <a:pPr lvl="2" indent="0">
              <a:buNone/>
            </a:pPr>
            <a:endParaRPr lang="en-US" sz="900" dirty="0" smtClean="0">
              <a:solidFill>
                <a:srgbClr val="00206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37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39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PDS Video Locator Services</a:t>
            </a:r>
          </a:p>
          <a:p>
            <a:endParaRPr lang="en-US" dirty="0" smtClean="0"/>
          </a:p>
          <a:p>
            <a:pPr lvl="0"/>
            <a:r>
              <a:rPr lang="en-US" sz="2000" dirty="0" smtClean="0">
                <a:solidFill>
                  <a:srgbClr val="007A3E"/>
                </a:solidFill>
              </a:rPr>
              <a:t>Requirements related to PDS VL:</a:t>
            </a:r>
            <a:endParaRPr lang="en-US" sz="2000" dirty="0">
              <a:solidFill>
                <a:srgbClr val="007A3E"/>
              </a:solidFill>
            </a:endParaRPr>
          </a:p>
          <a:p>
            <a:pPr lvl="0"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R29]        PDS shall provide a service to map both channel ID and application IDs to URLs.</a:t>
            </a:r>
          </a:p>
          <a:p>
            <a:pPr lvl="0"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		</a:t>
            </a:r>
            <a:r>
              <a:rPr lang="en-US" sz="1200" b="1" dirty="0">
                <a:solidFill>
                  <a:schemeClr val="tx2"/>
                </a:solidFill>
              </a:rPr>
              <a:t>Note:</a:t>
            </a:r>
            <a:r>
              <a:rPr lang="en-US" sz="1200" dirty="0">
                <a:solidFill>
                  <a:schemeClr val="tx2"/>
                </a:solidFill>
              </a:rPr>
              <a:t> The Client should use </a:t>
            </a:r>
            <a:r>
              <a:rPr lang="en-US" sz="1200" b="1" dirty="0">
                <a:solidFill>
                  <a:schemeClr val="tx2"/>
                </a:solidFill>
              </a:rPr>
              <a:t>PDS-SD/search or PDS-GL/contents </a:t>
            </a:r>
            <a:r>
              <a:rPr lang="en-US" sz="1200" dirty="0">
                <a:solidFill>
                  <a:schemeClr val="tx2"/>
                </a:solidFill>
              </a:rPr>
              <a:t>to retrieve application data. The Client should use </a:t>
            </a:r>
            <a:r>
              <a:rPr lang="en-US" sz="1200" b="1" dirty="0">
                <a:solidFill>
                  <a:schemeClr val="tx2"/>
                </a:solidFill>
              </a:rPr>
              <a:t>PDS-VL/</a:t>
            </a:r>
            <a:r>
              <a:rPr lang="en-US" sz="1200" b="1" dirty="0" err="1">
                <a:solidFill>
                  <a:schemeClr val="tx2"/>
                </a:solidFill>
              </a:rPr>
              <a:t>cdn</a:t>
            </a:r>
            <a:r>
              <a:rPr lang="en-US" sz="1200" dirty="0">
                <a:solidFill>
                  <a:schemeClr val="tx2"/>
                </a:solidFill>
              </a:rPr>
              <a:t> to retrieve CDN data for VOD and Live 		OTT </a:t>
            </a:r>
            <a:r>
              <a:rPr lang="en-US" sz="1200" dirty="0" smtClean="0">
                <a:solidFill>
                  <a:schemeClr val="tx2"/>
                </a:solidFill>
              </a:rPr>
              <a:t>channels </a:t>
            </a:r>
            <a:r>
              <a:rPr lang="en-US" sz="1200" dirty="0">
                <a:solidFill>
                  <a:schemeClr val="tx2"/>
                </a:solidFill>
              </a:rPr>
              <a:t>(File Path, CDN Token, URL Prefix, Post URL).</a:t>
            </a:r>
          </a:p>
          <a:p>
            <a:pPr lvl="0"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[R30]        The service shall support accepting an </a:t>
            </a:r>
            <a:r>
              <a:rPr lang="en-US" sz="1200" b="1" strike="sngStrike" dirty="0">
                <a:solidFill>
                  <a:srgbClr val="EA7400"/>
                </a:solidFill>
              </a:rPr>
              <a:t>array</a:t>
            </a:r>
            <a:r>
              <a:rPr lang="en-US" sz="1200" strike="sngStrike" dirty="0">
                <a:solidFill>
                  <a:srgbClr val="EA7400"/>
                </a:solidFill>
              </a:rPr>
              <a:t> </a:t>
            </a:r>
            <a:r>
              <a:rPr lang="en-US" sz="1200" dirty="0">
                <a:solidFill>
                  <a:srgbClr val="002060"/>
                </a:solidFill>
              </a:rPr>
              <a:t>of </a:t>
            </a:r>
            <a:r>
              <a:rPr lang="en-US" sz="1200" b="1" dirty="0">
                <a:solidFill>
                  <a:srgbClr val="002060"/>
                </a:solidFill>
              </a:rPr>
              <a:t>channel and application IDs</a:t>
            </a:r>
            <a:r>
              <a:rPr lang="en-US" sz="1200" dirty="0">
                <a:solidFill>
                  <a:srgbClr val="002060"/>
                </a:solidFill>
              </a:rPr>
              <a:t> and returning an </a:t>
            </a:r>
            <a:r>
              <a:rPr lang="en-US" sz="1200" b="1" strike="sngStrike" dirty="0">
                <a:solidFill>
                  <a:srgbClr val="E36C09"/>
                </a:solidFill>
              </a:rPr>
              <a:t>array of mapped URLs</a:t>
            </a:r>
            <a:r>
              <a:rPr lang="en-US" sz="1200" strike="sngStrike" dirty="0">
                <a:solidFill>
                  <a:srgbClr val="002060"/>
                </a:solidFill>
              </a:rPr>
              <a:t>. </a:t>
            </a:r>
          </a:p>
          <a:p>
            <a:pPr lvl="0">
              <a:spcAft>
                <a:spcPts val="0"/>
              </a:spcAft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		</a:t>
            </a:r>
            <a:r>
              <a:rPr lang="en-US" sz="1200" b="1" dirty="0">
                <a:solidFill>
                  <a:srgbClr val="C00000"/>
                </a:solidFill>
              </a:rPr>
              <a:t>NEED REQUIREMENT UPDATE: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chemeClr val="tx2"/>
                </a:solidFill>
              </a:rPr>
              <a:t>Arrays are no longer necessary. PDS will not support arrays of CCID’s, Material-IDs, and application-ID’s in the request.</a:t>
            </a:r>
          </a:p>
          <a:p>
            <a:pPr lvl="0">
              <a:spcAft>
                <a:spcPts val="0"/>
              </a:spcAft>
              <a:buClr>
                <a:srgbClr val="009FDB"/>
              </a:buClr>
            </a:pPr>
            <a:endParaRPr lang="en-US" sz="1200" dirty="0">
              <a:solidFill>
                <a:srgbClr val="002060"/>
              </a:solidFill>
            </a:endParaRPr>
          </a:p>
          <a:p>
            <a:pPr lvl="0">
              <a:buClr>
                <a:srgbClr val="009FDB"/>
              </a:buClr>
            </a:pPr>
            <a:r>
              <a:rPr lang="en-US" sz="1200" dirty="0">
                <a:solidFill>
                  <a:srgbClr val="002060"/>
                </a:solidFill>
              </a:rPr>
              <a:t>[R31]        The service shall receive the data to perform the mapping from DLS.</a:t>
            </a:r>
          </a:p>
          <a:p>
            <a:endParaRPr lang="en-US" sz="1200" dirty="0">
              <a:solidFill>
                <a:srgbClr val="002060"/>
              </a:solidFill>
            </a:endParaRPr>
          </a:p>
          <a:p>
            <a:endParaRPr lang="en-US" sz="1200" dirty="0" smtClean="0">
              <a:solidFill>
                <a:srgbClr val="002060"/>
              </a:solidFill>
            </a:endParaRPr>
          </a:p>
          <a:p>
            <a:r>
              <a:rPr lang="en-US" sz="1200" dirty="0">
                <a:solidFill>
                  <a:srgbClr val="002060"/>
                </a:solidFill>
              </a:rPr>
              <a:t>[R32]	</a:t>
            </a:r>
            <a:r>
              <a:rPr lang="en-US" sz="1200" dirty="0" smtClean="0">
                <a:solidFill>
                  <a:srgbClr val="002060"/>
                </a:solidFill>
              </a:rPr>
              <a:t>     PDS </a:t>
            </a:r>
            <a:r>
              <a:rPr lang="en-US" sz="1200" dirty="0">
                <a:solidFill>
                  <a:srgbClr val="002060"/>
                </a:solidFill>
              </a:rPr>
              <a:t>shall proxy requests from the STB to the CDN Manager</a:t>
            </a:r>
            <a:r>
              <a:rPr lang="en-US" sz="1200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sz="1200" dirty="0">
                <a:solidFill>
                  <a:srgbClr val="002060"/>
                </a:solidFill>
              </a:rPr>
              <a:t>	</a:t>
            </a:r>
            <a:r>
              <a:rPr lang="en-US" sz="1200" dirty="0" smtClean="0">
                <a:solidFill>
                  <a:srgbClr val="002060"/>
                </a:solidFill>
              </a:rPr>
              <a:t>	</a:t>
            </a:r>
            <a:r>
              <a:rPr lang="en-US" sz="1200" b="1" dirty="0" smtClean="0">
                <a:solidFill>
                  <a:schemeClr val="tx2"/>
                </a:solidFill>
              </a:rPr>
              <a:t>Note: </a:t>
            </a:r>
            <a:r>
              <a:rPr lang="en-US" sz="1200" dirty="0" smtClean="0">
                <a:solidFill>
                  <a:schemeClr val="tx2"/>
                </a:solidFill>
              </a:rPr>
              <a:t>Existing Functionality. Client should use PDS-VL/</a:t>
            </a:r>
            <a:r>
              <a:rPr lang="en-US" sz="1200" dirty="0" err="1" smtClean="0">
                <a:solidFill>
                  <a:schemeClr val="tx2"/>
                </a:solidFill>
              </a:rPr>
              <a:t>cdn</a:t>
            </a:r>
            <a:r>
              <a:rPr lang="en-US" sz="1200" dirty="0" smtClean="0">
                <a:solidFill>
                  <a:schemeClr val="tx2"/>
                </a:solidFill>
              </a:rPr>
              <a:t> for CDN data.</a:t>
            </a:r>
          </a:p>
          <a:p>
            <a:r>
              <a:rPr lang="en-US" sz="1200" dirty="0">
                <a:solidFill>
                  <a:srgbClr val="002060"/>
                </a:solidFill>
              </a:rPr>
              <a:t>[R33]        PDS shall receive from STB the </a:t>
            </a:r>
            <a:r>
              <a:rPr lang="en-US" sz="1200" b="1" strike="sngStrike" dirty="0">
                <a:solidFill>
                  <a:srgbClr val="009FDB"/>
                </a:solidFill>
              </a:rPr>
              <a:t>URL</a:t>
            </a:r>
            <a:r>
              <a:rPr lang="en-US" sz="1200" b="1" dirty="0">
                <a:solidFill>
                  <a:srgbClr val="009FDB"/>
                </a:solidFill>
              </a:rPr>
              <a:t> </a:t>
            </a:r>
            <a:r>
              <a:rPr lang="en-US" sz="1200" b="1" dirty="0">
                <a:solidFill>
                  <a:srgbClr val="002060"/>
                </a:solidFill>
              </a:rPr>
              <a:t>needing to be updated</a:t>
            </a:r>
            <a:r>
              <a:rPr lang="en-US" sz="1200" dirty="0">
                <a:solidFill>
                  <a:srgbClr val="002060"/>
                </a:solidFill>
              </a:rPr>
              <a:t>.</a:t>
            </a:r>
          </a:p>
          <a:p>
            <a:r>
              <a:rPr lang="en-US" sz="1200" dirty="0" smtClean="0">
                <a:solidFill>
                  <a:srgbClr val="002060"/>
                </a:solidFill>
              </a:rPr>
              <a:t>		</a:t>
            </a:r>
            <a:r>
              <a:rPr lang="en-US" sz="1200" b="1" dirty="0" smtClean="0">
                <a:solidFill>
                  <a:srgbClr val="C00000"/>
                </a:solidFill>
              </a:rPr>
              <a:t>NEED </a:t>
            </a:r>
            <a:r>
              <a:rPr lang="en-US" sz="1200" b="1" dirty="0">
                <a:solidFill>
                  <a:srgbClr val="C00000"/>
                </a:solidFill>
              </a:rPr>
              <a:t>REQUIREMENT UPDATE:</a:t>
            </a:r>
            <a:r>
              <a:rPr lang="en-US" sz="1200" b="1" dirty="0" smtClean="0">
                <a:solidFill>
                  <a:schemeClr val="tx2"/>
                </a:solidFill>
              </a:rPr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STB will provide the CCID or Material-ID along with the mandatory request parameters for PDS-VL/</a:t>
            </a:r>
            <a:r>
              <a:rPr lang="en-US" sz="1200" dirty="0" err="1" smtClean="0">
                <a:solidFill>
                  <a:schemeClr val="tx2"/>
                </a:solidFill>
              </a:rPr>
              <a:t>cdn</a:t>
            </a:r>
            <a:r>
              <a:rPr lang="en-US" sz="1200" dirty="0" smtClean="0">
                <a:solidFill>
                  <a:schemeClr val="tx2"/>
                </a:solidFill>
              </a:rPr>
              <a:t>. </a:t>
            </a:r>
          </a:p>
          <a:p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smtClean="0">
                <a:solidFill>
                  <a:schemeClr val="tx2"/>
                </a:solidFill>
              </a:rPr>
              <a:t>	</a:t>
            </a:r>
            <a:r>
              <a:rPr lang="en-US" sz="1200" b="1" dirty="0" smtClean="0">
                <a:solidFill>
                  <a:schemeClr val="tx2"/>
                </a:solidFill>
              </a:rPr>
              <a:t>Note: </a:t>
            </a:r>
            <a:r>
              <a:rPr lang="en-US" sz="1200" dirty="0" smtClean="0">
                <a:solidFill>
                  <a:schemeClr val="tx2"/>
                </a:solidFill>
              </a:rPr>
              <a:t>Refer to </a:t>
            </a:r>
            <a:r>
              <a:rPr lang="en-US" sz="1200" dirty="0">
                <a:solidFill>
                  <a:schemeClr val="tx2"/>
                </a:solidFill>
              </a:rPr>
              <a:t>the section 5.1 Get CDN Data Service </a:t>
            </a:r>
            <a:r>
              <a:rPr lang="en-US" sz="1200" dirty="0" smtClean="0">
                <a:solidFill>
                  <a:schemeClr val="tx2"/>
                </a:solidFill>
              </a:rPr>
              <a:t>in the PDS ICD for more details.</a:t>
            </a:r>
          </a:p>
          <a:p>
            <a:r>
              <a:rPr lang="en-US" sz="1200" dirty="0">
                <a:solidFill>
                  <a:srgbClr val="002060"/>
                </a:solidFill>
              </a:rPr>
              <a:t>[R34]        PDS shall make a call to CDN Manager to obtain an </a:t>
            </a:r>
            <a:r>
              <a:rPr lang="en-US" sz="1200" b="1" dirty="0">
                <a:solidFill>
                  <a:srgbClr val="002060"/>
                </a:solidFill>
              </a:rPr>
              <a:t>updated CDN token</a:t>
            </a:r>
            <a:r>
              <a:rPr lang="en-US" sz="1200" dirty="0">
                <a:solidFill>
                  <a:srgbClr val="002060"/>
                </a:solidFill>
              </a:rPr>
              <a:t> and </a:t>
            </a:r>
            <a:r>
              <a:rPr lang="en-US" sz="1200" b="1" dirty="0">
                <a:solidFill>
                  <a:srgbClr val="002060"/>
                </a:solidFill>
              </a:rPr>
              <a:t>CDN selection</a:t>
            </a:r>
            <a:r>
              <a:rPr lang="en-US" sz="1200" dirty="0" smtClean="0">
                <a:solidFill>
                  <a:srgbClr val="002060"/>
                </a:solidFill>
              </a:rPr>
              <a:t>.</a:t>
            </a:r>
            <a:endParaRPr lang="en-US" sz="1200" dirty="0">
              <a:solidFill>
                <a:srgbClr val="002060"/>
              </a:solidFill>
            </a:endParaRPr>
          </a:p>
          <a:p>
            <a:r>
              <a:rPr lang="en-US" sz="1200" dirty="0">
                <a:solidFill>
                  <a:srgbClr val="002060"/>
                </a:solidFill>
              </a:rPr>
              <a:t>[R35]        PDS shall return the new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strike="sngStrike" dirty="0">
                <a:solidFill>
                  <a:srgbClr val="00B0F0"/>
                </a:solidFill>
              </a:rPr>
              <a:t>URL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rgbClr val="002060"/>
                </a:solidFill>
              </a:rPr>
              <a:t>to the STB</a:t>
            </a:r>
            <a:r>
              <a:rPr lang="en-US" sz="1200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sz="1200" dirty="0">
                <a:solidFill>
                  <a:srgbClr val="002060"/>
                </a:solidFill>
              </a:rPr>
              <a:t>	</a:t>
            </a:r>
            <a:r>
              <a:rPr lang="en-US" sz="1200" dirty="0" smtClean="0">
                <a:solidFill>
                  <a:srgbClr val="002060"/>
                </a:solidFill>
              </a:rPr>
              <a:t>	</a:t>
            </a:r>
            <a:r>
              <a:rPr lang="en-US" sz="1200" b="1" dirty="0" smtClean="0">
                <a:solidFill>
                  <a:schemeClr val="tx2"/>
                </a:solidFill>
              </a:rPr>
              <a:t>Note: </a:t>
            </a:r>
            <a:r>
              <a:rPr lang="en-US" sz="1200" dirty="0" smtClean="0">
                <a:solidFill>
                  <a:schemeClr val="tx2"/>
                </a:solidFill>
              </a:rPr>
              <a:t>PDS will return the data through the existing  response parameters.</a:t>
            </a:r>
            <a:endParaRPr lang="en-US" sz="1200" dirty="0">
              <a:solidFill>
                <a:schemeClr val="tx2"/>
              </a:solidFill>
            </a:endParaRPr>
          </a:p>
          <a:p>
            <a:endParaRPr lang="en-US" sz="1200" dirty="0" smtClean="0">
              <a:solidFill>
                <a:srgbClr val="00206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8-Point Star 10"/>
          <p:cNvSpPr/>
          <p:nvPr/>
        </p:nvSpPr>
        <p:spPr>
          <a:xfrm>
            <a:off x="1188720" y="316992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8-Point Star 11"/>
          <p:cNvSpPr/>
          <p:nvPr/>
        </p:nvSpPr>
        <p:spPr>
          <a:xfrm>
            <a:off x="1188720" y="493776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3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Schedule / Critical Milestones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Content Placeholder 1"/>
          <p:cNvGraphicFramePr>
            <a:graphicFrameLocks/>
          </p:cNvGraphicFramePr>
          <p:nvPr>
            <p:extLst/>
          </p:nvPr>
        </p:nvGraphicFramePr>
        <p:xfrm>
          <a:off x="457200" y="841541"/>
          <a:ext cx="5169310" cy="32383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5703"/>
                <a:gridCol w="1693607"/>
              </a:tblGrid>
              <a:tr h="5722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MILESTONE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TARGET </a:t>
                      </a:r>
                      <a:r>
                        <a:rPr lang="en-US" sz="1400" dirty="0" smtClean="0">
                          <a:effectLst/>
                        </a:rPr>
                        <a:t>DATE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2488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SDR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9/1/17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488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 ROM10s due to EPMO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9/7/17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488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DG2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9/29/17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4882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 Iteration 14 </a:t>
                      </a:r>
                      <a:r>
                        <a:rPr lang="en-US" sz="1400" b="1" kern="120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later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Q2 2018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48820">
                <a:tc>
                  <a:txBody>
                    <a:bodyPr/>
                    <a:lstStyle/>
                    <a:p>
                      <a:pPr marL="0" marR="0" lvl="1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Labor Day Holiday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1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9/4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4882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STB – Alhambra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12493">
                <a:tc>
                  <a:txBody>
                    <a:bodyPr/>
                    <a:lstStyle/>
                    <a:p>
                      <a:pPr marL="457200" marR="0" lvl="1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Integration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1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04/16/18 - 07/06/18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48820">
                <a:tc>
                  <a:txBody>
                    <a:bodyPr/>
                    <a:lstStyle/>
                    <a:p>
                      <a:pPr marL="457200" marR="0" lvl="1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Final Bug Report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08/17/18</a:t>
                      </a:r>
                    </a:p>
                  </a:txBody>
                  <a:tcPr marL="68580" marR="68580" marT="0" marB="0"/>
                </a:tc>
              </a:tr>
              <a:tr h="248820">
                <a:tc>
                  <a:txBody>
                    <a:bodyPr/>
                    <a:lstStyle/>
                    <a:p>
                      <a:pPr marL="457200" marR="0" lvl="1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 Delivery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09/14/18</a:t>
                      </a:r>
                    </a:p>
                  </a:txBody>
                  <a:tcPr marL="68580" marR="68580" marT="0" marB="0"/>
                </a:tc>
              </a:tr>
              <a:tr h="248820">
                <a:tc>
                  <a:txBody>
                    <a:bodyPr/>
                    <a:lstStyle/>
                    <a:p>
                      <a:pPr marL="457200" marR="0" lvl="1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Release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 2018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12493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 2018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626510" y="868680"/>
            <a:ext cx="31517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Feature Delivery: </a:t>
            </a:r>
            <a:r>
              <a:rPr lang="en-US" sz="1600" dirty="0" smtClean="0"/>
              <a:t>Dec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HE: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BAU I14 (Q2 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DFW PIs (schedule forthcoming)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charset="0"/>
              </a:rPr>
              <a:t>STB: </a:t>
            </a:r>
            <a:r>
              <a:rPr lang="en-US" sz="1600" dirty="0" smtClean="0">
                <a:latin typeface="Calibri" charset="0"/>
              </a:rPr>
              <a:t>Alhambra (Q4 2018)</a:t>
            </a:r>
            <a:endParaRPr lang="en-US" sz="1600" dirty="0">
              <a:latin typeface="Calibri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Team LOES/ROM10 Due: 9/7/17</a:t>
            </a:r>
          </a:p>
        </p:txBody>
      </p:sp>
      <p:sp>
        <p:nvSpPr>
          <p:cNvPr id="6" name="Rectangle 5"/>
          <p:cNvSpPr/>
          <p:nvPr/>
        </p:nvSpPr>
        <p:spPr>
          <a:xfrm>
            <a:off x="488897" y="4687333"/>
            <a:ext cx="962030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 smtClean="0">
                <a:solidFill>
                  <a:srgbClr val="0070C0"/>
                </a:solidFill>
              </a:rPr>
              <a:t>General Information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MP00005919</a:t>
            </a:r>
            <a:endParaRPr lang="en-US" sz="16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CFAS: A0101RT</a:t>
            </a:r>
            <a:endParaRPr lang="en-US" sz="16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PMATT</a:t>
            </a:r>
            <a:r>
              <a:rPr lang="en-US" sz="1600" dirty="0">
                <a:latin typeface="Calibri" panose="020F0502020204030204" pitchFamily="34" charset="0"/>
              </a:rPr>
              <a:t>: </a:t>
            </a:r>
            <a:r>
              <a:rPr lang="en-US" sz="1600" dirty="0" smtClean="0">
                <a:latin typeface="Calibri" panose="020F0502020204030204" pitchFamily="34" charset="0"/>
              </a:rPr>
              <a:t>256301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Project </a:t>
            </a:r>
            <a:r>
              <a:rPr lang="en-US" sz="1600" dirty="0" smtClean="0">
                <a:latin typeface="Calibri" panose="020F0502020204030204" pitchFamily="34" charset="0"/>
              </a:rPr>
              <a:t>PMATT Site</a:t>
            </a:r>
            <a:r>
              <a:rPr lang="en-US" sz="1600" dirty="0">
                <a:latin typeface="Calibri" panose="020F0502020204030204" pitchFamily="34" charset="0"/>
              </a:rPr>
              <a:t>: </a:t>
            </a:r>
            <a:r>
              <a:rPr lang="sv-SE" sz="1600" dirty="0">
                <a:latin typeface="Calibri" panose="020F0502020204030204" pitchFamily="34" charset="0"/>
                <a:hlinkClick r:id="rId2"/>
              </a:rPr>
              <a:t>http://</a:t>
            </a:r>
            <a:r>
              <a:rPr lang="sv-SE" sz="1600" dirty="0" smtClean="0">
                <a:latin typeface="Calibri" panose="020F0502020204030204" pitchFamily="34" charset="0"/>
                <a:hlinkClick r:id="rId2"/>
              </a:rPr>
              <a:t>pmatt.it.att.com/itg/project/ViewProject.do?projectId=190821</a:t>
            </a:r>
            <a:r>
              <a:rPr lang="sv-SE" sz="16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600" dirty="0" smtClean="0"/>
              <a:t>Project </a:t>
            </a:r>
            <a:r>
              <a:rPr lang="en-US" sz="1600" dirty="0"/>
              <a:t>Documents: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pmatt.it.att.com/itg/project/ViewProject.do?projectId=190821&amp;projectView=projectReferences&amp;IS_WINDOID=N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984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40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PDS Video Locator Services</a:t>
            </a:r>
          </a:p>
          <a:p>
            <a:endParaRPr lang="en-US" dirty="0" smtClean="0"/>
          </a:p>
          <a:p>
            <a:r>
              <a:rPr lang="en-US" sz="1800" dirty="0" smtClean="0">
                <a:solidFill>
                  <a:srgbClr val="7030A0"/>
                </a:solidFill>
              </a:rPr>
              <a:t>Enhancement: Updating the logic for Live content CDN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For a VOD </a:t>
            </a:r>
            <a:r>
              <a:rPr lang="en-US" sz="1400" b="1" u="sng" dirty="0" smtClean="0">
                <a:solidFill>
                  <a:srgbClr val="002060"/>
                </a:solidFill>
              </a:rPr>
              <a:t>and</a:t>
            </a:r>
            <a:r>
              <a:rPr lang="en-US" sz="1400" b="1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smtClean="0">
                <a:solidFill>
                  <a:srgbClr val="002060"/>
                </a:solidFill>
              </a:rPr>
              <a:t>Live OTT channels, PDS will retrieve the </a:t>
            </a:r>
            <a:r>
              <a:rPr lang="en-US" sz="1400" b="1" dirty="0" smtClean="0">
                <a:solidFill>
                  <a:srgbClr val="002060"/>
                </a:solidFill>
              </a:rPr>
              <a:t>relative path </a:t>
            </a:r>
            <a:r>
              <a:rPr lang="en-US" sz="1400" dirty="0" smtClean="0">
                <a:solidFill>
                  <a:srgbClr val="002060"/>
                </a:solidFill>
              </a:rPr>
              <a:t>from the metadata provided by DLS. The relative path is used to call the CDN Manager for the CDN data (File Path, CDN Token, URL Prefix, Post URL).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PDS will support receiving the PDS-VL/</a:t>
            </a:r>
            <a:r>
              <a:rPr lang="en-US" sz="1400" dirty="0" err="1" smtClean="0">
                <a:solidFill>
                  <a:srgbClr val="002060"/>
                </a:solidFill>
              </a:rPr>
              <a:t>cdn</a:t>
            </a:r>
            <a:r>
              <a:rPr lang="en-US" sz="1400" dirty="0" smtClean="0">
                <a:solidFill>
                  <a:srgbClr val="002060"/>
                </a:solidFill>
              </a:rPr>
              <a:t> request from either the STB or </a:t>
            </a:r>
            <a:r>
              <a:rPr lang="en-US" sz="1400" dirty="0" err="1" smtClean="0">
                <a:solidFill>
                  <a:srgbClr val="C00000"/>
                </a:solidFill>
              </a:rPr>
              <a:t>iTV</a:t>
            </a:r>
            <a:r>
              <a:rPr lang="en-US" sz="1400" dirty="0" smtClean="0">
                <a:solidFill>
                  <a:srgbClr val="C00000"/>
                </a:solidFill>
              </a:rPr>
              <a:t>/Launcher App</a:t>
            </a:r>
            <a:r>
              <a:rPr lang="en-US" sz="1400" dirty="0" smtClean="0">
                <a:solidFill>
                  <a:srgbClr val="002060"/>
                </a:solidFill>
              </a:rPr>
              <a:t>. Therefore, the authentication parameters (E-token, Site ID, Site User ID, Signature) and Access Card ID/CAM-ID may come as request parameters </a:t>
            </a:r>
            <a:r>
              <a:rPr lang="en-US" sz="1400" b="1" dirty="0" smtClean="0">
                <a:solidFill>
                  <a:srgbClr val="002060"/>
                </a:solidFill>
              </a:rPr>
              <a:t>OR </a:t>
            </a:r>
            <a:r>
              <a:rPr lang="en-US" sz="1400" dirty="0" smtClean="0">
                <a:solidFill>
                  <a:srgbClr val="002060"/>
                </a:solidFill>
              </a:rPr>
              <a:t>within an HTTP cookie respectively.</a:t>
            </a:r>
          </a:p>
          <a:p>
            <a:r>
              <a:rPr lang="en-US" sz="1400" dirty="0" smtClean="0">
                <a:solidFill>
                  <a:srgbClr val="002060"/>
                </a:solidFill>
              </a:rPr>
              <a:t>	</a:t>
            </a:r>
            <a:r>
              <a:rPr lang="en-US" sz="1400" b="1" dirty="0" smtClean="0">
                <a:solidFill>
                  <a:srgbClr val="C00000"/>
                </a:solidFill>
              </a:rPr>
              <a:t>OPEN QUESTION: </a:t>
            </a:r>
            <a:r>
              <a:rPr lang="en-US" sz="1400" dirty="0" smtClean="0">
                <a:solidFill>
                  <a:schemeClr val="tx2"/>
                </a:solidFill>
              </a:rPr>
              <a:t>Will </a:t>
            </a:r>
            <a:r>
              <a:rPr lang="en-US" sz="1400" dirty="0" err="1" smtClean="0">
                <a:solidFill>
                  <a:schemeClr val="tx2"/>
                </a:solidFill>
              </a:rPr>
              <a:t>iTV</a:t>
            </a:r>
            <a:r>
              <a:rPr lang="en-US" sz="1400" dirty="0" smtClean="0">
                <a:solidFill>
                  <a:schemeClr val="tx2"/>
                </a:solidFill>
              </a:rPr>
              <a:t>/Launcher app still be the client for 2018 DCDP? If not, PDS will expect the authentication parameters and CAM-ID as 	request parameters only.</a:t>
            </a:r>
          </a:p>
          <a:p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Some functionality developed in the DCDP 2017 project will </a:t>
            </a:r>
            <a:r>
              <a:rPr lang="en-US" sz="1400" b="1" dirty="0" smtClean="0">
                <a:solidFill>
                  <a:srgbClr val="002060"/>
                </a:solidFill>
              </a:rPr>
              <a:t>no longer be required</a:t>
            </a:r>
            <a:r>
              <a:rPr lang="en-US" sz="1400" dirty="0" smtClean="0">
                <a:solidFill>
                  <a:srgbClr val="002060"/>
                </a:solidFill>
              </a:rPr>
              <a:t>: Retrieving the relative path from the PDS configuration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2060"/>
              </a:solidFill>
            </a:endParaRP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Assumptions: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CAM-ID will be provided to PDS by the STB when attempting to stream live OTT channels</a:t>
            </a:r>
            <a:r>
              <a:rPr lang="en-US" sz="1400" dirty="0" smtClean="0">
                <a:solidFill>
                  <a:srgbClr val="00206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Service = ‘</a:t>
            </a:r>
            <a:r>
              <a:rPr lang="en-US" sz="1400" dirty="0" err="1" smtClean="0">
                <a:solidFill>
                  <a:srgbClr val="002060"/>
                </a:solidFill>
              </a:rPr>
              <a:t>dodac</a:t>
            </a:r>
            <a:r>
              <a:rPr lang="en-US" sz="1400" dirty="0" smtClean="0">
                <a:solidFill>
                  <a:srgbClr val="002060"/>
                </a:solidFill>
              </a:rPr>
              <a:t>’ is acceptable for DTV VOD and DFW VOD.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Service = ‘</a:t>
            </a:r>
            <a:r>
              <a:rPr lang="en-US" sz="1400" dirty="0" err="1" smtClean="0">
                <a:solidFill>
                  <a:srgbClr val="002060"/>
                </a:solidFill>
              </a:rPr>
              <a:t>dcdplive</a:t>
            </a:r>
            <a:r>
              <a:rPr lang="en-US" sz="1400" dirty="0" smtClean="0">
                <a:solidFill>
                  <a:srgbClr val="002060"/>
                </a:solidFill>
              </a:rPr>
              <a:t>’ is acceptable for 2017 and 2018 (including DFW OTT) DCDP live channels.</a:t>
            </a:r>
          </a:p>
          <a:p>
            <a:pPr marL="400050" lvl="2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OPEN ITEM:</a:t>
            </a:r>
            <a:r>
              <a:rPr lang="en-US" sz="1200" dirty="0" smtClean="0">
                <a:solidFill>
                  <a:srgbClr val="002060"/>
                </a:solidFill>
              </a:rPr>
              <a:t> </a:t>
            </a:r>
            <a:r>
              <a:rPr lang="en-US" sz="1200" dirty="0" smtClean="0"/>
              <a:t>Pending confirmation whether DFW will host OTT live channels.</a:t>
            </a:r>
          </a:p>
          <a:p>
            <a:pPr lvl="2" indent="0">
              <a:buNone/>
            </a:pPr>
            <a:endParaRPr lang="en-US" sz="900" dirty="0" smtClean="0">
              <a:solidFill>
                <a:srgbClr val="00206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8" name="8-Point Star 7"/>
          <p:cNvSpPr/>
          <p:nvPr/>
        </p:nvSpPr>
        <p:spPr>
          <a:xfrm>
            <a:off x="731520" y="346710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8-Point Star 8"/>
          <p:cNvSpPr/>
          <p:nvPr/>
        </p:nvSpPr>
        <p:spPr>
          <a:xfrm>
            <a:off x="647700" y="586740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12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41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PDS Video Locator Services</a:t>
            </a:r>
          </a:p>
          <a:p>
            <a:endParaRPr lang="en-US" dirty="0" smtClean="0"/>
          </a:p>
          <a:p>
            <a:r>
              <a:rPr lang="en-US" sz="1800" dirty="0" smtClean="0">
                <a:solidFill>
                  <a:srgbClr val="7030A0"/>
                </a:solidFill>
              </a:rPr>
              <a:t>Enhancement: Updating the logic for Live content CDN requests</a:t>
            </a:r>
            <a:endParaRPr lang="en-US" sz="900" dirty="0" smtClean="0">
              <a:solidFill>
                <a:srgbClr val="00206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31" y="2341358"/>
            <a:ext cx="10821555" cy="390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96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PDS Video Locator Services</a:t>
            </a:r>
          </a:p>
          <a:p>
            <a:r>
              <a:rPr lang="en-US" sz="1800" dirty="0" smtClean="0">
                <a:solidFill>
                  <a:srgbClr val="7030A0"/>
                </a:solidFill>
              </a:rPr>
              <a:t>Supported Use-cases:</a:t>
            </a:r>
          </a:p>
          <a:p>
            <a:endParaRPr lang="en-US" sz="200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69470" y="2049780"/>
          <a:ext cx="9154690" cy="41368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0938"/>
                <a:gridCol w="1830938"/>
                <a:gridCol w="1830938"/>
                <a:gridCol w="1830938"/>
                <a:gridCol w="1830938"/>
              </a:tblGrid>
              <a:tr h="4792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</a:t>
                      </a:r>
                      <a:r>
                        <a:rPr lang="en-US" sz="1600" baseline="0" dirty="0" smtClean="0"/>
                        <a:t> Case 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Client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Request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Response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Notes</a:t>
                      </a:r>
                      <a:endParaRPr lang="en-US" sz="1600" dirty="0"/>
                    </a:p>
                  </a:txBody>
                  <a:tcPr/>
                </a:tc>
              </a:tr>
              <a:tr h="440991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UC-1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STB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Material-ID, </a:t>
                      </a:r>
                    </a:p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Service = ‘</a:t>
                      </a:r>
                      <a:r>
                        <a:rPr lang="en-US" sz="1200" dirty="0" err="1" smtClean="0">
                          <a:solidFill>
                            <a:srgbClr val="191919"/>
                          </a:solidFill>
                        </a:rPr>
                        <a:t>dodac</a:t>
                      </a:r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’,</a:t>
                      </a:r>
                    </a:p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E-token,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 Site ID, Site User ID, Signature, CAM ID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CDN data for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 </a:t>
                      </a:r>
                      <a:r>
                        <a:rPr lang="en-US" sz="1200" b="1" baseline="0" dirty="0" smtClean="0">
                          <a:solidFill>
                            <a:srgbClr val="191919"/>
                          </a:solidFill>
                        </a:rPr>
                        <a:t>VOD</a:t>
                      </a:r>
                      <a:endParaRPr lang="en-US" sz="1200" b="1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Since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 inception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</a:tr>
              <a:tr h="440991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UC-2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191919"/>
                          </a:solidFill>
                        </a:rPr>
                        <a:t>iTV</a:t>
                      </a:r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/Launcher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 App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CCID,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 </a:t>
                      </a:r>
                    </a:p>
                    <a:p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Service = ‘</a:t>
                      </a:r>
                      <a:r>
                        <a:rPr lang="en-US" sz="1200" baseline="0" dirty="0" err="1" smtClean="0">
                          <a:solidFill>
                            <a:srgbClr val="191919"/>
                          </a:solidFill>
                        </a:rPr>
                        <a:t>dcdplive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’,</a:t>
                      </a:r>
                    </a:p>
                    <a:p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HTTP token [E-token, Site ID, Site User ID, Signature, Access Card ID (CAM ID)]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CDN data for </a:t>
                      </a:r>
                      <a:r>
                        <a:rPr lang="en-US" sz="1200" b="1" dirty="0" smtClean="0">
                          <a:solidFill>
                            <a:srgbClr val="191919"/>
                          </a:solidFill>
                        </a:rPr>
                        <a:t>Live</a:t>
                      </a:r>
                      <a:endParaRPr lang="en-US" sz="1200" b="1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Implemented in DCDP 2017</a:t>
                      </a:r>
                    </a:p>
                    <a:p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</a:tr>
              <a:tr h="440991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UC-3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STB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CCID,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 </a:t>
                      </a:r>
                    </a:p>
                    <a:p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Service = ‘</a:t>
                      </a:r>
                      <a:r>
                        <a:rPr lang="en-US" sz="1200" baseline="0" dirty="0" err="1" smtClean="0">
                          <a:solidFill>
                            <a:srgbClr val="191919"/>
                          </a:solidFill>
                        </a:rPr>
                        <a:t>dcdplive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’,</a:t>
                      </a:r>
                    </a:p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E-token,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 Site ID, Site User ID, Signature, CAM ID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CDN data for </a:t>
                      </a:r>
                      <a:r>
                        <a:rPr lang="en-US" sz="1200" b="1" dirty="0" smtClean="0">
                          <a:solidFill>
                            <a:srgbClr val="191919"/>
                          </a:solidFill>
                        </a:rPr>
                        <a:t>Live</a:t>
                      </a:r>
                      <a:endParaRPr lang="en-US" sz="1200" b="1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4CA90C"/>
                          </a:solidFill>
                        </a:rPr>
                        <a:t>New for DCDP 2018; need confirmation</a:t>
                      </a:r>
                      <a:r>
                        <a:rPr lang="en-US" sz="1200" b="1" baseline="0" dirty="0" smtClean="0">
                          <a:solidFill>
                            <a:srgbClr val="4CA90C"/>
                          </a:solidFill>
                        </a:rPr>
                        <a:t> on client.</a:t>
                      </a:r>
                      <a:endParaRPr lang="en-US" sz="1200" b="1" dirty="0" smtClean="0">
                        <a:solidFill>
                          <a:srgbClr val="4CA90C"/>
                        </a:solidFill>
                      </a:endParaRPr>
                    </a:p>
                    <a:p>
                      <a:endParaRPr lang="en-US" sz="1200" b="1" dirty="0" smtClean="0">
                        <a:solidFill>
                          <a:srgbClr val="4CA90C"/>
                        </a:solidFill>
                      </a:endParaRPr>
                    </a:p>
                  </a:txBody>
                  <a:tcPr/>
                </a:tc>
              </a:tr>
              <a:tr h="440991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UC-4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191919"/>
                          </a:solidFill>
                        </a:rPr>
                        <a:t>iTV</a:t>
                      </a:r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/Launcher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 App</a:t>
                      </a:r>
                      <a:endParaRPr lang="en-US" sz="1200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Material-ID,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 </a:t>
                      </a:r>
                    </a:p>
                    <a:p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Service = ‘</a:t>
                      </a:r>
                      <a:r>
                        <a:rPr lang="en-US" sz="1200" baseline="0" dirty="0" err="1" smtClean="0">
                          <a:solidFill>
                            <a:srgbClr val="191919"/>
                          </a:solidFill>
                        </a:rPr>
                        <a:t>dodac</a:t>
                      </a:r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’,</a:t>
                      </a:r>
                    </a:p>
                    <a:p>
                      <a:r>
                        <a:rPr lang="en-US" sz="1200" baseline="0" dirty="0" smtClean="0">
                          <a:solidFill>
                            <a:srgbClr val="191919"/>
                          </a:solidFill>
                        </a:rPr>
                        <a:t>HTTP token [E-token, Site ID, Site User ID, Signature, Access Card ID (CAM ID)]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91919"/>
                          </a:solidFill>
                        </a:rPr>
                        <a:t>CDN data for </a:t>
                      </a:r>
                      <a:r>
                        <a:rPr lang="en-US" sz="1200" b="1" dirty="0" smtClean="0">
                          <a:solidFill>
                            <a:srgbClr val="191919"/>
                          </a:solidFill>
                        </a:rPr>
                        <a:t>VOD</a:t>
                      </a:r>
                      <a:endParaRPr lang="en-US" sz="1200" b="1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4CA90C"/>
                          </a:solidFill>
                        </a:rPr>
                        <a:t>New for DCDP 2018; need confirmation</a:t>
                      </a:r>
                      <a:r>
                        <a:rPr lang="en-US" sz="1200" b="1" baseline="0" dirty="0" smtClean="0">
                          <a:solidFill>
                            <a:srgbClr val="4CA90C"/>
                          </a:solidFill>
                        </a:rPr>
                        <a:t> on client.</a:t>
                      </a:r>
                      <a:endParaRPr lang="en-US" sz="1200" b="1" dirty="0" smtClean="0">
                        <a:solidFill>
                          <a:srgbClr val="4CA90C"/>
                        </a:solidFill>
                      </a:endParaRPr>
                    </a:p>
                    <a:p>
                      <a:endParaRPr lang="en-US" sz="1200" b="1" dirty="0" smtClean="0">
                        <a:solidFill>
                          <a:srgbClr val="4CA90C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912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43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Features and Impacted Services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PDS Video Locator Services</a:t>
            </a:r>
          </a:p>
          <a:p>
            <a:endParaRPr lang="en-US" dirty="0" smtClean="0"/>
          </a:p>
          <a:p>
            <a:r>
              <a:rPr lang="en-US" sz="1800" dirty="0" smtClean="0">
                <a:solidFill>
                  <a:srgbClr val="002060"/>
                </a:solidFill>
              </a:rPr>
              <a:t>Existing Functionality: </a:t>
            </a:r>
            <a:r>
              <a:rPr lang="en-US" sz="1800" dirty="0" smtClean="0">
                <a:solidFill>
                  <a:srgbClr val="7030A0"/>
                </a:solidFill>
              </a:rPr>
              <a:t>Support CDN token refresh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2060"/>
                </a:solidFill>
              </a:rPr>
              <a:t>Assuming that the STB needs an updated CDN token from the CDN Manager (via PDS), the STB can use the existing </a:t>
            </a:r>
            <a:r>
              <a:rPr lang="en-US" sz="1400" b="1" dirty="0" smtClean="0">
                <a:solidFill>
                  <a:srgbClr val="002060"/>
                </a:solidFill>
              </a:rPr>
              <a:t>PDS-VL/</a:t>
            </a:r>
            <a:r>
              <a:rPr lang="en-US" sz="1400" b="1" dirty="0" err="1" smtClean="0">
                <a:solidFill>
                  <a:srgbClr val="002060"/>
                </a:solidFill>
              </a:rPr>
              <a:t>cdn</a:t>
            </a:r>
            <a:r>
              <a:rPr lang="en-US" sz="1400" dirty="0" smtClean="0">
                <a:solidFill>
                  <a:srgbClr val="002060"/>
                </a:solidFill>
              </a:rPr>
              <a:t> service to retrieve an updated CDN token. </a:t>
            </a:r>
            <a:endParaRPr lang="en-US" sz="1050" dirty="0" smtClean="0">
              <a:solidFill>
                <a:srgbClr val="002060"/>
              </a:solidFill>
            </a:endParaRP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</a:rPr>
              <a:t>Therefore, no additional </a:t>
            </a:r>
            <a:r>
              <a:rPr lang="en-US" sz="1200" dirty="0" smtClean="0">
                <a:solidFill>
                  <a:srgbClr val="002060"/>
                </a:solidFill>
              </a:rPr>
              <a:t>PDS code change is required for this requirement. The previous enhancement (slide 11) can be leveraged using a CCID or Material-ID to get the packet of CDN data, which includes the CDN token.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</a:rPr>
              <a:t>The STB must provide a CCID or Material-ID. Earlier discussions stated that a URL may be provided to PDS to refresh the token; however, that is no longer valid.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</a:rPr>
              <a:t>Note: Please refer to the PDS ICD section 5.1 Get CDN Data Service for more details on this service including the expected request and response parameters.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endParaRPr lang="en-US" sz="11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OPEN QUESTION: </a:t>
            </a:r>
            <a:r>
              <a:rPr lang="en-US" sz="1200" dirty="0" smtClean="0">
                <a:solidFill>
                  <a:srgbClr val="002060"/>
                </a:solidFill>
              </a:rPr>
              <a:t>W</a:t>
            </a:r>
            <a:r>
              <a:rPr lang="en-US" sz="1200" dirty="0" smtClean="0">
                <a:solidFill>
                  <a:schemeClr val="tx2"/>
                </a:solidFill>
              </a:rPr>
              <a:t>ill a request to PDS to refresh the CDN token come directly from the STB or from the </a:t>
            </a:r>
            <a:r>
              <a:rPr lang="en-US" sz="1200" dirty="0" err="1" smtClean="0">
                <a:solidFill>
                  <a:schemeClr val="tx2"/>
                </a:solidFill>
              </a:rPr>
              <a:t>iTV</a:t>
            </a:r>
            <a:r>
              <a:rPr lang="en-US" sz="1200" dirty="0" smtClean="0">
                <a:solidFill>
                  <a:schemeClr val="tx2"/>
                </a:solidFill>
              </a:rPr>
              <a:t>/Launcher Application?</a:t>
            </a:r>
          </a:p>
          <a:p>
            <a:pPr lvl="2" indent="0">
              <a:buNone/>
            </a:pPr>
            <a:endParaRPr lang="en-US" sz="900" dirty="0" smtClean="0">
              <a:solidFill>
                <a:srgbClr val="00206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9" name="8-Point Star 8"/>
          <p:cNvSpPr/>
          <p:nvPr/>
        </p:nvSpPr>
        <p:spPr>
          <a:xfrm>
            <a:off x="434340" y="4023360"/>
            <a:ext cx="198120" cy="190500"/>
          </a:xfrm>
          <a:prstGeom prst="star8">
            <a:avLst/>
          </a:prstGeom>
          <a:solidFill>
            <a:srgbClr val="FF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7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2018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Production Validation and Testing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Srivatsan Venkatesan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89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45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Overview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6" title="Text box"/>
          <p:cNvSpPr txBox="1">
            <a:spLocks/>
          </p:cNvSpPr>
          <p:nvPr/>
        </p:nvSpPr>
        <p:spPr>
          <a:xfrm>
            <a:off x="368300" y="1139629"/>
            <a:ext cx="8408988" cy="4800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ATT Aleck Sans" panose="020B0503020203020204" pitchFamily="34" charset="0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Objective</a:t>
            </a:r>
          </a:p>
          <a:p>
            <a:pPr lvl="2"/>
            <a:r>
              <a:rPr lang="en-US" dirty="0" smtClean="0"/>
              <a:t>Perform end-to-end testing in the Production environment</a:t>
            </a:r>
          </a:p>
          <a:p>
            <a:pPr lvl="2"/>
            <a:r>
              <a:rPr lang="en-US" dirty="0" smtClean="0"/>
              <a:t>Verify all functional requirements for DCDP as detailed in the System spec.</a:t>
            </a:r>
          </a:p>
          <a:p>
            <a:pPr>
              <a:defRPr/>
            </a:pPr>
            <a:r>
              <a:rPr lang="en-US" altLang="en-US" sz="2000" dirty="0" smtClean="0"/>
              <a:t>Scope</a:t>
            </a:r>
          </a:p>
          <a:p>
            <a:pPr lvl="2">
              <a:defRPr/>
            </a:pPr>
            <a:r>
              <a:rPr lang="en-US" dirty="0" smtClean="0"/>
              <a:t>System Flow Testing: Verify environment integration and check overall system flow</a:t>
            </a:r>
          </a:p>
          <a:p>
            <a:pPr lvl="2">
              <a:defRPr/>
            </a:pPr>
            <a:r>
              <a:rPr lang="en-US" dirty="0" smtClean="0"/>
              <a:t>Detail Functionality Testing: Verify the test cases and requirements identified in the system spec and PIT test plan</a:t>
            </a:r>
          </a:p>
          <a:p>
            <a:pPr lvl="2">
              <a:defRPr/>
            </a:pPr>
            <a:r>
              <a:rPr lang="en-US" altLang="en-US" dirty="0" smtClean="0"/>
              <a:t>Test Platforms : </a:t>
            </a:r>
            <a:r>
              <a:rPr lang="en-US" dirty="0" smtClean="0"/>
              <a:t>HR44, HR54 and HS17</a:t>
            </a:r>
          </a:p>
          <a:p>
            <a:pPr lvl="2">
              <a:defRPr/>
            </a:pPr>
            <a:r>
              <a:rPr lang="en-US" altLang="en-US" dirty="0" smtClean="0"/>
              <a:t>Impacted Components: PDS ,CMS , DTSS</a:t>
            </a:r>
            <a:endParaRPr lang="en-US" altLang="en-US" sz="2000" b="1" dirty="0" smtClean="0">
              <a:ea typeface="ＭＳ Ｐゴシック" pitchFamily="34" charset="-128"/>
              <a:cs typeface="Helvetica Light"/>
            </a:endParaRPr>
          </a:p>
          <a:p>
            <a:pPr>
              <a:defRPr/>
            </a:pPr>
            <a:r>
              <a:rPr lang="en-US" altLang="en-US" sz="2000" dirty="0" smtClean="0"/>
              <a:t>Deliverables</a:t>
            </a:r>
          </a:p>
          <a:p>
            <a:pPr lvl="2">
              <a:defRPr/>
            </a:pPr>
            <a:r>
              <a:rPr lang="en-US" altLang="en-US" dirty="0" smtClean="0"/>
              <a:t>The final test plan </a:t>
            </a:r>
          </a:p>
          <a:p>
            <a:pPr lvl="2">
              <a:defRPr/>
            </a:pPr>
            <a:r>
              <a:rPr lang="en-US" altLang="en-US" dirty="0" smtClean="0"/>
              <a:t>A test report including all test results and issues </a:t>
            </a:r>
            <a:r>
              <a:rPr lang="en-US" dirty="0" smtClean="0"/>
              <a:t>observed during system testing</a:t>
            </a:r>
          </a:p>
          <a:p>
            <a:endParaRPr lang="en-US" dirty="0" smtClean="0"/>
          </a:p>
          <a:p>
            <a:pPr marL="0" lvl="2" indent="0">
              <a:buFont typeface="Lucida Grande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2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46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Pre-requirements</a:t>
            </a:r>
          </a:p>
        </p:txBody>
      </p:sp>
      <p:sp>
        <p:nvSpPr>
          <p:cNvPr id="6" name="Content Placeholder 6" title="Text box"/>
          <p:cNvSpPr txBox="1">
            <a:spLocks/>
          </p:cNvSpPr>
          <p:nvPr/>
        </p:nvSpPr>
        <p:spPr>
          <a:xfrm>
            <a:off x="368300" y="1139629"/>
            <a:ext cx="8408988" cy="4800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000">
                <a:cs typeface="ATT Aleck Sans" panose="020B0503020203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baseline="0">
                <a:solidFill>
                  <a:schemeClr val="tx2"/>
                </a:solidFill>
                <a:cs typeface="ATT Aleck Sans" panose="020B0503020203020204" pitchFamily="34" charset="0"/>
              </a:defRPr>
            </a:lvl2pPr>
            <a:lvl3pPr marL="2286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baseline="0">
                <a:solidFill>
                  <a:schemeClr val="tx2"/>
                </a:solidFill>
                <a:cs typeface="ATT Aleck Sans" panose="020B0503020203020204" pitchFamily="34" charset="0"/>
              </a:defRPr>
            </a:lvl3pPr>
            <a:lvl4pPr marL="457200" indent="-2317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>
                <a:solidFill>
                  <a:schemeClr val="tx2"/>
                </a:solidFill>
                <a:cs typeface="ATT Aleck Sans" panose="020B0503020203020204" pitchFamily="34" charset="0"/>
              </a:defRPr>
            </a:lvl4pPr>
            <a:lvl5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>
                <a:solidFill>
                  <a:schemeClr val="tx2"/>
                </a:solidFill>
                <a:cs typeface="ATT Aleck Sans" panose="020B0503020203020204" pitchFamily="34" charset="0"/>
              </a:defRPr>
            </a:lvl5pPr>
            <a:lvl6pPr marL="917575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baseline="0">
                <a:solidFill>
                  <a:schemeClr val="tx2"/>
                </a:solidFill>
                <a:cs typeface="ATT Aleck Sans" panose="020B0503020203020204" pitchFamily="34" charset="0"/>
              </a:defRPr>
            </a:lvl6pPr>
            <a:lvl7pPr marL="1143000" indent="-22542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>
                <a:solidFill>
                  <a:schemeClr val="tx2"/>
                </a:solidFill>
                <a:cs typeface="ATT Aleck Sans" panose="020B0503020203020204" pitchFamily="34" charset="0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2"/>
            <a:r>
              <a:rPr lang="en-US" dirty="0"/>
              <a:t>Initial set up ready with all systems in place in the advertising test environment in production </a:t>
            </a:r>
          </a:p>
          <a:p>
            <a:pPr lvl="2"/>
            <a:r>
              <a:rPr lang="en-US" dirty="0"/>
              <a:t>PI and E2E System Test Reports </a:t>
            </a:r>
          </a:p>
          <a:p>
            <a:pPr lvl="2"/>
            <a:r>
              <a:rPr lang="en-US" dirty="0"/>
              <a:t>Updated Systems Specifications Document</a:t>
            </a:r>
          </a:p>
          <a:p>
            <a:pPr lvl="2"/>
            <a:r>
              <a:rPr lang="en-US" dirty="0"/>
              <a:t>Head-end system access (as required)</a:t>
            </a:r>
          </a:p>
          <a:p>
            <a:pPr lvl="2"/>
            <a:r>
              <a:rPr lang="en-US" dirty="0"/>
              <a:t>Point of Contact from different teams for support </a:t>
            </a:r>
          </a:p>
          <a:p>
            <a:pPr lvl="2"/>
            <a:r>
              <a:rPr lang="en-US" dirty="0"/>
              <a:t>STBs for </a:t>
            </a:r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Identify the shadow channel to be available in new infrastructure for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5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itle 5" title="Agenda slide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System Integration Testing</a:t>
            </a:r>
          </a:p>
        </p:txBody>
      </p:sp>
      <p:sp>
        <p:nvSpPr>
          <p:cNvPr id="7" name="Content Placeholder 6" title="Text box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10" name="Oval 9" title="Section circle"/>
          <p:cNvSpPr/>
          <p:nvPr/>
        </p:nvSpPr>
        <p:spPr>
          <a:xfrm>
            <a:off x="10241659" y="278843"/>
            <a:ext cx="67112" cy="8945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" name="Oval 10" title="Section circle"/>
          <p:cNvSpPr/>
          <p:nvPr/>
        </p:nvSpPr>
        <p:spPr>
          <a:xfrm>
            <a:off x="10155317" y="278843"/>
            <a:ext cx="67112" cy="8945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" name="Oval 11" title="Section circle"/>
          <p:cNvSpPr/>
          <p:nvPr/>
        </p:nvSpPr>
        <p:spPr>
          <a:xfrm>
            <a:off x="10068974" y="278843"/>
            <a:ext cx="67112" cy="8945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8" name="Oval 17" title="Section circle"/>
          <p:cNvSpPr/>
          <p:nvPr/>
        </p:nvSpPr>
        <p:spPr>
          <a:xfrm>
            <a:off x="9982631" y="278843"/>
            <a:ext cx="67112" cy="8945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9" name="Oval 18" title="Section circle"/>
          <p:cNvSpPr/>
          <p:nvPr/>
        </p:nvSpPr>
        <p:spPr>
          <a:xfrm>
            <a:off x="9896288" y="278843"/>
            <a:ext cx="67112" cy="8945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6" title="Text box"/>
          <p:cNvSpPr txBox="1">
            <a:spLocks/>
          </p:cNvSpPr>
          <p:nvPr/>
        </p:nvSpPr>
        <p:spPr>
          <a:xfrm>
            <a:off x="488897" y="1019462"/>
            <a:ext cx="8408988" cy="4800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defRPr/>
            </a:pPr>
            <a:r>
              <a:rPr lang="en-US" sz="2000" b="0" dirty="0"/>
              <a:t>Verify the environment integration of the components below</a:t>
            </a:r>
          </a:p>
          <a:p>
            <a:pPr lvl="2"/>
            <a:r>
              <a:rPr lang="en-US" b="1" dirty="0" smtClean="0"/>
              <a:t>Linear channel ingestion flow from Mission facility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Content Provider -&gt; Encoders -&gt; Origin </a:t>
            </a:r>
            <a:r>
              <a:rPr lang="en-US" dirty="0" smtClean="0">
                <a:sym typeface="Wingdings" panose="05000000000000000000" pitchFamily="2" charset="2"/>
              </a:rPr>
              <a:t>Server</a:t>
            </a:r>
          </a:p>
          <a:p>
            <a:pPr lvl="2"/>
            <a:r>
              <a:rPr lang="en-US" b="1" dirty="0"/>
              <a:t>Linear channel Play back from DTV STB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STB -&gt; PDS-&gt; CDN -&gt; Origin Server</a:t>
            </a:r>
          </a:p>
          <a:p>
            <a:pPr lvl="2"/>
            <a:r>
              <a:rPr lang="en-US" b="1" dirty="0" smtClean="0"/>
              <a:t>Metadata </a:t>
            </a:r>
            <a:r>
              <a:rPr lang="en-US" b="1" dirty="0"/>
              <a:t>Flow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DTSS -&gt; DLS-&gt; PDS -&gt; STB</a:t>
            </a:r>
          </a:p>
          <a:p>
            <a:pPr marL="225425" lvl="3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225425" lvl="3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1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itle 5" title="Agenda slide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Functional Testing</a:t>
            </a:r>
          </a:p>
        </p:txBody>
      </p:sp>
      <p:sp>
        <p:nvSpPr>
          <p:cNvPr id="10" name="Oval 9" title="Section circle"/>
          <p:cNvSpPr/>
          <p:nvPr/>
        </p:nvSpPr>
        <p:spPr>
          <a:xfrm>
            <a:off x="10241659" y="278843"/>
            <a:ext cx="67112" cy="8945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" name="Oval 10" title="Section circle"/>
          <p:cNvSpPr/>
          <p:nvPr/>
        </p:nvSpPr>
        <p:spPr>
          <a:xfrm>
            <a:off x="10155317" y="278843"/>
            <a:ext cx="67112" cy="8945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" name="Oval 11" title="Section circle"/>
          <p:cNvSpPr/>
          <p:nvPr/>
        </p:nvSpPr>
        <p:spPr>
          <a:xfrm>
            <a:off x="10068974" y="278843"/>
            <a:ext cx="67112" cy="8945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8" name="Oval 17" title="Section circle"/>
          <p:cNvSpPr/>
          <p:nvPr/>
        </p:nvSpPr>
        <p:spPr>
          <a:xfrm>
            <a:off x="9982631" y="278843"/>
            <a:ext cx="67112" cy="8945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9" name="Oval 18" title="Section circle"/>
          <p:cNvSpPr/>
          <p:nvPr/>
        </p:nvSpPr>
        <p:spPr>
          <a:xfrm>
            <a:off x="9896288" y="278843"/>
            <a:ext cx="67112" cy="8945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8897" y="1042908"/>
            <a:ext cx="9474503" cy="262250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Verify Live Channel information on STB</a:t>
            </a: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Verify </a:t>
            </a:r>
            <a:r>
              <a:rPr lang="en-US" sz="1400" dirty="0">
                <a:solidFill>
                  <a:schemeClr val="tx2"/>
                </a:solidFill>
              </a:rPr>
              <a:t>live content can be </a:t>
            </a:r>
            <a:r>
              <a:rPr lang="en-US" sz="1400" dirty="0" smtClean="0">
                <a:solidFill>
                  <a:schemeClr val="tx2"/>
                </a:solidFill>
              </a:rPr>
              <a:t>discovered via the below option:</a:t>
            </a:r>
            <a:endParaRPr lang="en-US" sz="14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Guide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smtClean="0">
                <a:solidFill>
                  <a:schemeClr val="tx2"/>
                </a:solidFill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smtClean="0">
                <a:solidFill>
                  <a:schemeClr val="tx2"/>
                </a:solidFill>
              </a:rPr>
              <a:t>Surf</a:t>
            </a: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Verify the application launcher is initiated while user selects live streaming channel</a:t>
            </a: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Verify </a:t>
            </a:r>
            <a:r>
              <a:rPr lang="en-US" sz="1400" dirty="0">
                <a:solidFill>
                  <a:schemeClr val="tx2"/>
                </a:solidFill>
              </a:rPr>
              <a:t>live stream plays back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Verify the CATO requirements 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/>
            </a:r>
            <a:br>
              <a:rPr lang="en-US" sz="1400" dirty="0" smtClean="0">
                <a:solidFill>
                  <a:schemeClr val="tx2"/>
                </a:solidFill>
              </a:rPr>
            </a:b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6566" y="3480749"/>
            <a:ext cx="190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Regression Testing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1028" y="3850081"/>
            <a:ext cx="75162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Create a new VoD asset using existing LABC infrastructure</a:t>
            </a: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Verify if the VoD </a:t>
            </a:r>
            <a:r>
              <a:rPr lang="en-US" sz="1400" dirty="0">
                <a:solidFill>
                  <a:schemeClr val="tx2"/>
                </a:solidFill>
              </a:rPr>
              <a:t>Home Page </a:t>
            </a:r>
            <a:r>
              <a:rPr lang="en-US" sz="1400" dirty="0" smtClean="0">
                <a:solidFill>
                  <a:schemeClr val="tx2"/>
                </a:solidFill>
              </a:rPr>
              <a:t>is displayed and can </a:t>
            </a:r>
            <a:r>
              <a:rPr lang="en-US" sz="1400" dirty="0">
                <a:solidFill>
                  <a:schemeClr val="tx2"/>
                </a:solidFill>
              </a:rPr>
              <a:t>be </a:t>
            </a:r>
            <a:r>
              <a:rPr lang="en-US" sz="1400" dirty="0" smtClean="0">
                <a:solidFill>
                  <a:schemeClr val="tx2"/>
                </a:solidFill>
              </a:rPr>
              <a:t>discovered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Verify If </a:t>
            </a:r>
            <a:r>
              <a:rPr lang="en-US" sz="1400" dirty="0">
                <a:solidFill>
                  <a:schemeClr val="tx2"/>
                </a:solidFill>
              </a:rPr>
              <a:t>customer not entitled to </a:t>
            </a:r>
            <a:r>
              <a:rPr lang="en-US" sz="1400" dirty="0" err="1">
                <a:solidFill>
                  <a:schemeClr val="tx2"/>
                </a:solidFill>
              </a:rPr>
              <a:t>SVoD</a:t>
            </a:r>
            <a:r>
              <a:rPr lang="en-US" sz="1400" dirty="0">
                <a:solidFill>
                  <a:schemeClr val="tx2"/>
                </a:solidFill>
              </a:rPr>
              <a:t> package, STB displays </a:t>
            </a:r>
            <a:r>
              <a:rPr lang="en-US" sz="1400" dirty="0" smtClean="0">
                <a:solidFill>
                  <a:schemeClr val="tx2"/>
                </a:solidFill>
              </a:rPr>
              <a:t>screen </a:t>
            </a:r>
            <a:r>
              <a:rPr lang="en-US" sz="1400" dirty="0">
                <a:solidFill>
                  <a:schemeClr val="tx2"/>
                </a:solidFill>
              </a:rPr>
              <a:t>to call in and make purchase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Verify if the VoD </a:t>
            </a:r>
            <a:r>
              <a:rPr lang="en-US" sz="1400" dirty="0">
                <a:solidFill>
                  <a:schemeClr val="tx2"/>
                </a:solidFill>
              </a:rPr>
              <a:t>asset plays </a:t>
            </a:r>
            <a:r>
              <a:rPr lang="en-US" sz="1400" dirty="0" smtClean="0">
                <a:solidFill>
                  <a:schemeClr val="tx2"/>
                </a:solidFill>
              </a:rPr>
              <a:t>back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2"/>
                </a:solidFill>
              </a:rPr>
              <a:t>Verify the BAU linear </a:t>
            </a:r>
            <a:r>
              <a:rPr lang="en-US" sz="1400" smtClean="0">
                <a:solidFill>
                  <a:schemeClr val="tx2"/>
                </a:solidFill>
              </a:rPr>
              <a:t>channel playback</a:t>
            </a:r>
            <a:endParaRPr lang="en-US" sz="1400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Genie Set Top Box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Ringo Ling</a:t>
            </a:r>
          </a:p>
        </p:txBody>
      </p:sp>
    </p:spTree>
    <p:extLst>
      <p:ext uri="{BB962C8B-B14F-4D97-AF65-F5344CB8AC3E}">
        <p14:creationId xmlns:p14="http://schemas.microsoft.com/office/powerpoint/2010/main" val="245112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Product Overview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Marcin Spatzier</a:t>
            </a:r>
          </a:p>
        </p:txBody>
      </p:sp>
    </p:spTree>
    <p:extLst>
      <p:ext uri="{BB962C8B-B14F-4D97-AF65-F5344CB8AC3E}">
        <p14:creationId xmlns:p14="http://schemas.microsoft.com/office/powerpoint/2010/main" val="57369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50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Scope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Assumptions and Out of Scope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Supported Platforms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Adaptive Bitrate Streaming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Client/Server Relationship for OTT Streaming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Sequence Diagram for Genie Client Streaming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Channel with streaming Service Type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UI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Risks and Dependencies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Outline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1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51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Streaming</a:t>
            </a: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DASH Streaming</a:t>
            </a: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MP4 Container</a:t>
            </a: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AES-CTR Encryption</a:t>
            </a: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DRM (</a:t>
            </a:r>
            <a:r>
              <a:rPr lang="en-US" sz="2000" dirty="0" err="1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Widevine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Limit to </a:t>
            </a:r>
            <a:r>
              <a:rPr lang="en-US" sz="2000" u="sng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One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Stream for Genie server or client</a:t>
            </a: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Genie server decrypt and </a:t>
            </a:r>
            <a:r>
              <a:rPr lang="en-US" sz="2000" dirty="0" err="1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remux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OTT stream via RVU to Genie client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Two Modes on Channels with streaming service type</a:t>
            </a:r>
            <a:endParaRPr lang="en-US" sz="20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Streaming via </a:t>
            </a:r>
            <a:r>
              <a:rPr lang="en-US" sz="2000" dirty="0" err="1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iTV</a:t>
            </a: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application,</a:t>
            </a: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Direct streaming with the native player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UI OSD and Resource management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 Reporting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Scope for STB DCDP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26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Assumption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Use e-token to access PDS, DRM server or any other head-end system on DFW head-end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Can allow DRM video over RVU protocol to Genie client by DRM policy</a:t>
            </a: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Out of Scope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More than one OTT stream </a:t>
            </a:r>
          </a:p>
          <a:p>
            <a:pPr marL="1446027" lvl="5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umber of simultaneous streams depends on outcome of DRM/POC</a:t>
            </a:r>
          </a:p>
          <a:p>
            <a:pPr marL="1446027" lvl="5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Builds on single stream solution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Local recording of OTT content on Genie server</a:t>
            </a:r>
          </a:p>
          <a:p>
            <a:pPr marL="1446027" lvl="5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Depends on outcome of DRM/POC.</a:t>
            </a:r>
          </a:p>
          <a:p>
            <a:pPr marL="1446027" lvl="5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Solution depends on DVR strategy</a:t>
            </a:r>
          </a:p>
          <a:p>
            <a:pPr marL="1446027" lvl="5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Requires DFW head-end development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Cloud DVR</a:t>
            </a:r>
          </a:p>
          <a:p>
            <a:pPr marL="1446027" lvl="5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Depends on core DCDP streaming capabilities</a:t>
            </a:r>
          </a:p>
          <a:p>
            <a:pPr marL="1446027" lvl="5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cDVR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head-end needs to manage aggregate DVR lists including Genie local recordings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Trick-play as current STB experience</a:t>
            </a:r>
          </a:p>
          <a:p>
            <a:pPr marL="642752" lvl="3" indent="0">
              <a:spcAft>
                <a:spcPts val="0"/>
              </a:spcAft>
              <a:buNone/>
            </a:pPr>
            <a:endParaRPr lang="en-US" sz="20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Assumption and Out of Scope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6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53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Genie Server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HR44, H44 (w/DVR), HR54, HS17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Note: HR34 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not supported</a:t>
            </a: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Genie Client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C31, C41, C41W, C51, C61, C61K, C61W</a:t>
            </a:r>
          </a:p>
          <a:p>
            <a:pPr marL="642752" lvl="3" indent="0">
              <a:spcAft>
                <a:spcPts val="0"/>
              </a:spcAft>
              <a:buNone/>
            </a:pPr>
            <a:endParaRPr lang="en-US" sz="20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Supported Platforms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54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Adaptive Bitrate Streaming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DASH (Dynamic Adaptive Streaming over 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HTTP)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Multimedia file partitioned into multiple segments with different resolutions and bit-rates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/>
              <a:t>Media </a:t>
            </a:r>
            <a:r>
              <a:rPr lang="en-US" sz="2000" dirty="0"/>
              <a:t>presentation description (MPD) describes segment information (timing, </a:t>
            </a:r>
            <a:r>
              <a:rPr lang="en-US" sz="2000" dirty="0" smtClean="0"/>
              <a:t>URL, media </a:t>
            </a:r>
            <a:r>
              <a:rPr lang="en-US" sz="2000" dirty="0"/>
              <a:t>characteristics like </a:t>
            </a:r>
            <a:r>
              <a:rPr lang="en-US" sz="2000" dirty="0" smtClean="0"/>
              <a:t>video resolution and bit rates)</a:t>
            </a:r>
            <a:endParaRPr lang="en-US" sz="20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Media Container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ISO base media file format, i.e. MP4</a:t>
            </a: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Encryption</a:t>
            </a:r>
            <a:endParaRPr lang="en-US" sz="20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AES-CTR</a:t>
            </a: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DRM</a:t>
            </a:r>
            <a:endParaRPr lang="en-US" sz="20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Google </a:t>
            </a:r>
            <a:r>
              <a:rPr lang="en-US" sz="2000" dirty="0" err="1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Widevine</a:t>
            </a:r>
            <a:endParaRPr lang="en-US" sz="20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0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Adaptive Bitrate Streaming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9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55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Client/Server Relationship in Adaptive Streaming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06" y="2352825"/>
            <a:ext cx="20063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658" y="2310759"/>
            <a:ext cx="1746139" cy="114148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1202310" y="1954408"/>
            <a:ext cx="1789612" cy="1711234"/>
          </a:xfrm>
          <a:prstGeom prst="cloudCallou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145" y="4155499"/>
            <a:ext cx="1746139" cy="114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386" y="4232404"/>
            <a:ext cx="1681140" cy="98767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375224" y="2881500"/>
            <a:ext cx="1196776" cy="0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85583" y="2881500"/>
            <a:ext cx="924597" cy="29443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111113" y="4696796"/>
            <a:ext cx="924597" cy="29443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0"/>
          </p:cNvCxnSpPr>
          <p:nvPr/>
        </p:nvCxnSpPr>
        <p:spPr>
          <a:xfrm>
            <a:off x="5858956" y="3322794"/>
            <a:ext cx="0" cy="909610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14818" y="5305023"/>
            <a:ext cx="1284707" cy="35635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Genie Client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14373" y="1589929"/>
            <a:ext cx="1389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Genie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23906" y="2126093"/>
            <a:ext cx="1248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DASH/MP4/DRM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57171" y="3620714"/>
            <a:ext cx="2131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RVU (MP2-TS/DTCP)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90150" y="1310873"/>
            <a:ext cx="1450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CDN/Internet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56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Sequence Diagram of ABR Streaming by Genie Client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55" y="1015477"/>
            <a:ext cx="7763100" cy="54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66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57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 direct streaming or streaming via </a:t>
            </a:r>
            <a:r>
              <a:rPr lang="en-US" sz="2000" dirty="0" err="1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iTV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application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Use embedded URL in ACO </a:t>
            </a: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for 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content or </a:t>
            </a:r>
            <a:r>
              <a:rPr lang="en-US" sz="2000" dirty="0" err="1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iTV</a:t>
            </a: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application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Can </a:t>
            </a: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contact PDS for content and application URL</a:t>
            </a: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hare same </a:t>
            </a:r>
            <a:r>
              <a:rPr lang="en-US" sz="2000" dirty="0" err="1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iTV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application among multiple streaming channels</a:t>
            </a: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Use MIME type to define streaming, e.g. DASH/MP4/AES-CTR/</a:t>
            </a:r>
            <a:r>
              <a:rPr lang="en-US" sz="2000" dirty="0" err="1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Widevine</a:t>
            </a:r>
            <a:endParaRPr lang="en-US" sz="20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Channel with Streaming Service Type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5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58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Resource management to limit one ABR stream at any time</a:t>
            </a: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OSD to indicate no more than one ABR stream to users</a:t>
            </a: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Search &amp; Discovery – BAU similar to linear channels</a:t>
            </a:r>
            <a:endParaRPr lang="en-US" sz="20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UI/Resource Management/Search &amp; Discovery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2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59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Dependencies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APG head-end to deliver OTT channel attributes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DFW test server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Leo NEL testing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E2E testing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PDS to provide content or application URL with authentication credentials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DFW </a:t>
            </a:r>
            <a:r>
              <a:rPr lang="en-US" sz="2000" dirty="0" err="1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Widevine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DRM server to provide license keys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DFW head-end to support STB e-token requests, including </a:t>
            </a:r>
            <a:r>
              <a:rPr lang="en-US" sz="200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ones to PDS </a:t>
            </a: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and DRM server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UI/UX team to provide UX design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CATO requirements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DFW other head-end support for Genie STB platforms</a:t>
            </a: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Risk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 err="1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Widevine</a:t>
            </a: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qualification of RVU video delivery to clients</a:t>
            </a:r>
          </a:p>
          <a:p>
            <a:pPr marL="1214252" lvl="4" indent="-3429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Funding and time to allow successful execution of scope</a:t>
            </a:r>
          </a:p>
          <a:p>
            <a:pPr marL="642752" lvl="3" indent="0">
              <a:spcAft>
                <a:spcPts val="0"/>
              </a:spcAft>
              <a:buNone/>
            </a:pPr>
            <a:endParaRPr lang="en-US" sz="20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70C0"/>
                </a:solidFill>
              </a:rPr>
              <a:t>Risks and Dependencies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89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6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 for DCDP feature set on HR44+ and clients as well as HS17 legacy platforms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 for OTT delivery of live and VOD content from DFW headend to legacy platforms</a:t>
            </a: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 for content discovery via Guide, Search, and interactive TV experiences on legacy platforms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Ability to launch OTT content’s playback from the Guide, Search, and interactive TV experiences on legacy platforms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Ability to launch interactive apps from the Guide, Search, and interactive TV experiences (EE) on legacy platforms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Availability of restart and 72-hour lookback of streaming content on legacy platforms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Availability of DRM solution for OTT content on legacy platform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 for recording of OTT content on legacy platforms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 for ad insertion for OTT content on legacy platforms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Availability of Closed Captioning for OTT content on legacy platforms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 for Talking Guide integration with interactive experiences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Support for development efforts associated with branded micro-apps and their integration with Entertainment Extras 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Availiability of reporting 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DCDP 2018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47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STB NEL </a:t>
            </a:r>
            <a:r>
              <a:rPr lang="en-US" dirty="0" smtClean="0"/>
              <a:t>Team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Talon Jones</a:t>
            </a:r>
          </a:p>
        </p:txBody>
      </p:sp>
    </p:spTree>
    <p:extLst>
      <p:ext uri="{BB962C8B-B14F-4D97-AF65-F5344CB8AC3E}">
        <p14:creationId xmlns:p14="http://schemas.microsoft.com/office/powerpoint/2010/main" val="5875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61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414152" lvl="2" indent="0">
              <a:spcAft>
                <a:spcPts val="600"/>
              </a:spcAft>
              <a:buNone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STB testing with an emphasis on customer level usage</a:t>
            </a:r>
          </a:p>
          <a:p>
            <a:pPr marL="699902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STBs impacted:</a:t>
            </a: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HR44, H44 w/ HDD, HR54, HS17</a:t>
            </a: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Clients</a:t>
            </a:r>
          </a:p>
          <a:p>
            <a:pPr marL="699902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Certification Testing Conditions </a:t>
            </a: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Start of Comprehensive testing requires: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Test Environment/Dependencies Available (e.g. E2E, test content/channels, etc.)</a:t>
            </a: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Sign-off requires: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0 P1/Regression Issues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Production Environment Available &amp; Tested</a:t>
            </a:r>
          </a:p>
          <a:p>
            <a:pPr marL="1103127" lvl="5" indent="0">
              <a:spcAft>
                <a:spcPts val="0"/>
              </a:spcAft>
              <a:buNone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*If not available, sign-off will be limited to ‘conditional’ status until production testing can be completed</a:t>
            </a:r>
          </a:p>
          <a:p>
            <a:pPr marL="1103127" lvl="5" indent="0">
              <a:spcAft>
                <a:spcPts val="0"/>
              </a:spcAft>
              <a:buNone/>
            </a:pP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699902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Expected Test Areas</a:t>
            </a: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Number of simultaneous OTT streams before quality drops/stream failure</a:t>
            </a: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Client streaming of OTT content will not impact Server functionality</a:t>
            </a: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Confirm OTT content can be recorded and played back by Server/Clients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Confirm recording quota for each account and confirm content can only be recorded once.</a:t>
            </a: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Ad Insertion is supported and will follow criteria for inserted ads.</a:t>
            </a:r>
          </a:p>
          <a:p>
            <a:pPr marL="928502" lvl="3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Talking Guide is supported and will function as expected.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STB – NEL Certification: Overview</a:t>
            </a:r>
          </a:p>
        </p:txBody>
      </p:sp>
    </p:spTree>
    <p:extLst>
      <p:ext uri="{BB962C8B-B14F-4D97-AF65-F5344CB8AC3E}">
        <p14:creationId xmlns:p14="http://schemas.microsoft.com/office/powerpoint/2010/main" val="394966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62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STB – </a:t>
            </a:r>
            <a:r>
              <a:rPr lang="en-US" dirty="0" smtClean="0">
                <a:solidFill>
                  <a:srgbClr val="0070C0"/>
                </a:solidFill>
              </a:rPr>
              <a:t>NEL Test Schedule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139825"/>
            <a:ext cx="11211106" cy="4811713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77" y="931262"/>
            <a:ext cx="8015470" cy="4995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147" y="931262"/>
            <a:ext cx="832797" cy="13185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8942" y="5574958"/>
            <a:ext cx="3390163" cy="27974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*Schedule for 2018 still subject to change</a:t>
            </a:r>
          </a:p>
        </p:txBody>
      </p:sp>
    </p:spTree>
    <p:extLst>
      <p:ext uri="{BB962C8B-B14F-4D97-AF65-F5344CB8AC3E}">
        <p14:creationId xmlns:p14="http://schemas.microsoft.com/office/powerpoint/2010/main" val="4290909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CPE E2E – Interactive App Test Team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Jerome Ronquillo, Danilo </a:t>
            </a:r>
            <a:r>
              <a:rPr lang="en-US" dirty="0" err="1" smtClean="0"/>
              <a:t>Resurreccion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316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64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1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Overview:</a:t>
            </a: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End-User application UI testing with all qualified STB models across current/upcoming STB middleware releases.</a:t>
            </a: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1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High-Level Test Cases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b="1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APP UI/functionality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App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streams launch and appear with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all qualified STB’s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Info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Banner from App appears as specified</a:t>
            </a: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Customer Facing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Error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OSD’s in the UI appear as specified</a:t>
            </a: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Trickplay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Bar appears/suppressed as specified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ABR Feature - App UI/streams still function as expected 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Specified Font appears in app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App UI elements appear as expected for DCDP Restart Feature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b="1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Application Consistency with STB Middleware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App behavior is consistent on all qualified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STB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models</a:t>
            </a: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Application operation does not cause STB lockup/reboot at anytime</a:t>
            </a: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During Application Use - Number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Keys/Channel Up/Channel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Down: 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trigger channel tune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During Application Use - </a:t>
            </a:r>
            <a:r>
              <a:rPr lang="en-US" sz="1600" dirty="0" err="1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Trickplay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Buttons (Pause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, Stop, Play, Rewind, Fast Forward,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Record): function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as specified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During Application Use - Native 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UI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Buttons (Guide</a:t>
            </a: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, Active, List, Exit, Back, Menu, Info, Previous, Dash, </a:t>
            </a: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Enter):  function as specified</a:t>
            </a:r>
            <a:endParaRPr lang="en-US" sz="1600" b="1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b="1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Out of Scope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HE related testing (i.e. validating PDS, AS, CDN)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Middleware feature testing (i.e. CATO)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b="1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03127" lvl="5" indent="0">
              <a:spcAft>
                <a:spcPts val="0"/>
              </a:spcAft>
              <a:buNone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03127" lvl="5" indent="0">
              <a:spcAft>
                <a:spcPts val="0"/>
              </a:spcAft>
              <a:buNone/>
            </a:pPr>
            <a:endParaRPr lang="en-US" sz="1600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1103127" lvl="5" indent="0">
              <a:spcAft>
                <a:spcPts val="0"/>
              </a:spcAft>
              <a:buNone/>
            </a:pP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CPE E2E Interactive App Test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4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r>
              <a:rPr lang="en-US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204952" y="1019464"/>
            <a:ext cx="10945648" cy="5285083"/>
          </a:xfrm>
        </p:spPr>
        <p:txBody>
          <a:bodyPr/>
          <a:lstStyle/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1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Test Environments</a:t>
            </a: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b="1" dirty="0">
                <a:ea typeface="ＭＳ Ｐゴシック" pitchFamily="34" charset="-128"/>
                <a:cs typeface="Arial" panose="020B0604020202020204" pitchFamily="34" charset="0"/>
              </a:rPr>
              <a:t>E2E Interactive Environment - dedicated APG and </a:t>
            </a:r>
            <a:r>
              <a:rPr lang="en-US" sz="1600" b="1" dirty="0" err="1">
                <a:ea typeface="ＭＳ Ｐゴシック" pitchFamily="34" charset="-128"/>
                <a:cs typeface="Arial" panose="020B0604020202020204" pitchFamily="34" charset="0"/>
              </a:rPr>
              <a:t>iTV</a:t>
            </a:r>
            <a:r>
              <a:rPr lang="en-US" sz="1600" b="1" dirty="0">
                <a:ea typeface="ＭＳ Ｐゴシック" pitchFamily="34" charset="-128"/>
                <a:cs typeface="Arial" panose="020B0604020202020204" pitchFamily="34" charset="0"/>
              </a:rPr>
              <a:t> headend, specific for Interactive App UI testing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</a:rPr>
              <a:t>System dedicated to Interactive App UI testing, Note: isolated from other E2E systems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</a:rPr>
              <a:t>Will need DCDP specific channel configuration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</a:rPr>
              <a:t>Will need a hardcoded PDS Response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</a:rPr>
              <a:t>No access to E2E HE Test Systems (i.e. PDS)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</a:rPr>
              <a:t>Testing Schedule only dependent on handoff from Interactive Dev and/or Frequency Dev.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>
              <a:ea typeface="ＭＳ Ｐゴシック" pitchFamily="34" charset="-128"/>
              <a:cs typeface="Arial" panose="020B0604020202020204" pitchFamily="34" charset="0"/>
            </a:endParaRP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b="1" dirty="0">
                <a:ea typeface="ＭＳ Ｐゴシック" pitchFamily="34" charset="-128"/>
                <a:cs typeface="Arial" panose="020B0604020202020204" pitchFamily="34" charset="0"/>
              </a:rPr>
              <a:t>E2E HE Environment 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</a:rPr>
              <a:t>Need approval from E2E Functional/Performance and/or Iteration stakeholders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pitchFamily="34" charset="-128"/>
                <a:cs typeface="Arial" panose="020B0604020202020204" pitchFamily="34" charset="0"/>
              </a:rPr>
              <a:t>E2E Interactive Testing window limited to environment availability</a:t>
            </a:r>
          </a:p>
          <a:p>
            <a:pPr marL="1103127" lvl="5" indent="0">
              <a:spcAft>
                <a:spcPts val="0"/>
              </a:spcAft>
              <a:buNone/>
            </a:pPr>
            <a:endParaRPr lang="en-US" sz="1600" dirty="0">
              <a:ea typeface="ＭＳ Ｐゴシック" pitchFamily="34" charset="-128"/>
              <a:cs typeface="Arial" panose="020B0604020202020204" pitchFamily="34" charset="0"/>
            </a:endParaRPr>
          </a:p>
          <a:p>
            <a:pPr marL="1157102" lvl="4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b="1" dirty="0">
                <a:ea typeface="ＭＳ Ｐゴシック" pitchFamily="34" charset="-128"/>
                <a:cs typeface="Arial" panose="020B0604020202020204" pitchFamily="34" charset="0"/>
              </a:rPr>
              <a:t>STB Models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Genie Servers: HR44-200/500/700, HR54-200/500/700, H44-100/500, HS17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600" dirty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Genie Clients: C41-100/500/700, C41w-100/500, C61-100/500/700, C61k-700, C61W-400, C61W-600, C61R1 -100, C61R2-200, </a:t>
            </a:r>
            <a:r>
              <a:rPr lang="pt-BR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C61R1-500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b="1" dirty="0" smtClean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928502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1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Testing Intake Requirements</a:t>
            </a: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Application Build Versioning</a:t>
            </a:r>
          </a:p>
          <a:p>
            <a:pPr marL="1157102" lvl="4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ea typeface="ＭＳ Ｐゴシック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Bandwidth Specifications for Application</a:t>
            </a:r>
          </a:p>
          <a:p>
            <a:pPr marL="1388877" lvl="5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Sample Bullets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52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16" y="1643000"/>
            <a:ext cx="11065877" cy="1511753"/>
          </a:xfrm>
        </p:spPr>
        <p:txBody>
          <a:bodyPr>
            <a:normAutofit/>
          </a:bodyPr>
          <a:lstStyle/>
          <a:p>
            <a:r>
              <a:rPr lang="en-US" sz="2998" dirty="0"/>
              <a:t>DCDP 2018 SDR Presentation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quarter" idx="13"/>
          </p:nvPr>
        </p:nvSpPr>
        <p:spPr>
          <a:xfrm>
            <a:off x="646217" y="3608345"/>
            <a:ext cx="5722101" cy="9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/>
              <a:t>E2E</a:t>
            </a:r>
            <a:r>
              <a:rPr lang="en-US" dirty="0" smtClean="0"/>
              <a:t> </a:t>
            </a:r>
            <a:r>
              <a:rPr lang="en-US" sz="3199" dirty="0"/>
              <a:t>Functional</a:t>
            </a:r>
          </a:p>
          <a:p>
            <a:r>
              <a:rPr lang="en-US" sz="3199" dirty="0"/>
              <a:t>Srinivas Chenna/Rishabh Chandra</a:t>
            </a:r>
          </a:p>
        </p:txBody>
      </p:sp>
    </p:spTree>
    <p:extLst>
      <p:ext uri="{BB962C8B-B14F-4D97-AF65-F5344CB8AC3E}">
        <p14:creationId xmlns:p14="http://schemas.microsoft.com/office/powerpoint/2010/main" val="297953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r>
              <a:rPr lang="en-US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>
          <a:xfrm>
            <a:off x="782962" y="1356374"/>
            <a:ext cx="10366321" cy="4947425"/>
          </a:xfrm>
        </p:spPr>
        <p:txBody>
          <a:bodyPr/>
          <a:lstStyle/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Changes in-scope for the 2018 Solution </a:t>
            </a:r>
          </a:p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Assumptions</a:t>
            </a:r>
          </a:p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Dependencies</a:t>
            </a:r>
          </a:p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Unsupported Capabilities</a:t>
            </a:r>
            <a:endParaRPr lang="en-US" dirty="0">
              <a:solidFill>
                <a:schemeClr val="tx2"/>
              </a:solidFill>
            </a:endParaRPr>
          </a:p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Questions</a:t>
            </a:r>
            <a:endParaRPr lang="en-US" dirty="0">
              <a:solidFill>
                <a:schemeClr val="tx2"/>
              </a:solidFill>
            </a:endParaRPr>
          </a:p>
          <a:p>
            <a:pPr marL="928223" lvl="3" indent="-285664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600" dirty="0">
              <a:ea typeface="ＭＳ Ｐゴシック" pitchFamily="34" charset="-128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8896" y="523536"/>
            <a:ext cx="11211107" cy="56489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Agenda:</a:t>
            </a:r>
          </a:p>
        </p:txBody>
      </p:sp>
    </p:spTree>
    <p:extLst>
      <p:ext uri="{BB962C8B-B14F-4D97-AF65-F5344CB8AC3E}">
        <p14:creationId xmlns:p14="http://schemas.microsoft.com/office/powerpoint/2010/main" val="1959703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r>
              <a:rPr lang="en-US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897" y="1481438"/>
            <a:ext cx="11211106" cy="5028919"/>
          </a:xfrm>
          <a:ln>
            <a:noFill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199" dirty="0">
                <a:solidFill>
                  <a:srgbClr val="0070C0"/>
                </a:solidFill>
              </a:rPr>
              <a:t> E2E shall test OTT live channel workflow along with live streaming features on one of the supported STB model.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199" dirty="0">
                <a:solidFill>
                  <a:srgbClr val="0070C0"/>
                </a:solidFill>
              </a:rPr>
              <a:t> E2E shall  test the following features on OTT live channels</a:t>
            </a:r>
          </a:p>
          <a:p>
            <a:pPr marL="548475"/>
            <a:endParaRPr lang="en-US" sz="600" b="1" dirty="0"/>
          </a:p>
          <a:p>
            <a:pPr marL="891273" lvl="1" indent="-342797">
              <a:buFont typeface="Wingdings" panose="05000000000000000000" pitchFamily="2" charset="2"/>
              <a:buChar char="Ø"/>
            </a:pPr>
            <a:r>
              <a:rPr lang="en-US" sz="2199" dirty="0">
                <a:solidFill>
                  <a:srgbClr val="0070C0"/>
                </a:solidFill>
              </a:rPr>
              <a:t>DRM</a:t>
            </a:r>
          </a:p>
          <a:p>
            <a:pPr marL="948405" lvl="1" indent="-285664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99" dirty="0"/>
              <a:t>E2E shall test content processing infrastructure  by DFW for DRM encryption on DCDP channels which are shifted from satellite distribution to OTT distribution.</a:t>
            </a:r>
          </a:p>
          <a:p>
            <a:pPr marL="948405" lvl="1" indent="-285664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99" dirty="0"/>
              <a:t>E2E shall test playback of DRM encrypted live content on STB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3535"/>
            <a:ext cx="11209064" cy="89588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E2E functional Scope- live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In Scope: Live </a:t>
            </a:r>
          </a:p>
        </p:txBody>
      </p:sp>
    </p:spTree>
    <p:extLst>
      <p:ext uri="{BB962C8B-B14F-4D97-AF65-F5344CB8AC3E}">
        <p14:creationId xmlns:p14="http://schemas.microsoft.com/office/powerpoint/2010/main" val="102039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r>
              <a:rPr lang="en-US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75835" y="1182113"/>
            <a:ext cx="11299416" cy="5515785"/>
          </a:xfrm>
        </p:spPr>
        <p:txBody>
          <a:bodyPr/>
          <a:lstStyle/>
          <a:p>
            <a:pPr marL="891273" lvl="1" indent="-342797">
              <a:buFont typeface="Wingdings" panose="05000000000000000000" pitchFamily="2" charset="2"/>
              <a:buChar char="Ø"/>
            </a:pPr>
            <a:r>
              <a:rPr lang="en-US" sz="1799" b="1" dirty="0"/>
              <a:t>	</a:t>
            </a:r>
            <a:r>
              <a:rPr lang="en-US" sz="2199" dirty="0">
                <a:solidFill>
                  <a:srgbClr val="0070C0"/>
                </a:solidFill>
              </a:rPr>
              <a:t>Ad Insertion</a:t>
            </a:r>
          </a:p>
          <a:p>
            <a:pPr marL="1039818" lvl="1" indent="-285664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99" dirty="0"/>
              <a:t>E2E shall test integration of DFW ad insertion platform in support OTT delivered content. </a:t>
            </a:r>
          </a:p>
          <a:p>
            <a:pPr marL="891273" lvl="1" indent="-342797">
              <a:buFont typeface="Wingdings" panose="05000000000000000000" pitchFamily="2" charset="2"/>
              <a:buChar char="Ø"/>
            </a:pPr>
            <a:r>
              <a:rPr lang="en-US" sz="2199" dirty="0">
                <a:solidFill>
                  <a:srgbClr val="0070C0"/>
                </a:solidFill>
              </a:rPr>
              <a:t>	cDVR</a:t>
            </a:r>
          </a:p>
          <a:p>
            <a:pPr marL="1039818" lvl="1" indent="-285664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99" dirty="0"/>
              <a:t>E2E shall test content recording via DFW's cloud DVR for new OTT streams </a:t>
            </a:r>
          </a:p>
          <a:p>
            <a:pPr marL="1039818" lvl="1" indent="-285664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99" dirty="0"/>
              <a:t>Genie server setup for recording and playback using cDVR</a:t>
            </a:r>
          </a:p>
          <a:p>
            <a:pPr marL="891273" lvl="1" indent="-342797">
              <a:buFont typeface="Wingdings" panose="05000000000000000000" pitchFamily="2" charset="2"/>
              <a:buChar char="Ø"/>
            </a:pPr>
            <a:r>
              <a:rPr lang="en-US" sz="1799" dirty="0"/>
              <a:t>	</a:t>
            </a:r>
            <a:r>
              <a:rPr lang="en-US" sz="2199" dirty="0">
                <a:solidFill>
                  <a:srgbClr val="0070C0"/>
                </a:solidFill>
              </a:rPr>
              <a:t>Closed Captioning</a:t>
            </a:r>
          </a:p>
          <a:p>
            <a:pPr marL="1039818" lvl="1" indent="-285664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99" dirty="0"/>
              <a:t>E2E shall test closed captioning on OTT delivered content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3535"/>
            <a:ext cx="11209064" cy="61688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Continued..</a:t>
            </a:r>
          </a:p>
        </p:txBody>
      </p:sp>
    </p:spTree>
    <p:extLst>
      <p:ext uri="{BB962C8B-B14F-4D97-AF65-F5344CB8AC3E}">
        <p14:creationId xmlns:p14="http://schemas.microsoft.com/office/powerpoint/2010/main" val="135243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SE Architecture Overview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Paul Van Vleck/Rob Hill</a:t>
            </a:r>
          </a:p>
        </p:txBody>
      </p:sp>
    </p:spTree>
    <p:extLst>
      <p:ext uri="{BB962C8B-B14F-4D97-AF65-F5344CB8AC3E}">
        <p14:creationId xmlns:p14="http://schemas.microsoft.com/office/powerpoint/2010/main" val="13714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r>
              <a:rPr lang="en-US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799" dirty="0">
                <a:solidFill>
                  <a:srgbClr val="0070C0"/>
                </a:solidFill>
              </a:rPr>
              <a:t>  </a:t>
            </a:r>
            <a:r>
              <a:rPr lang="en-US" sz="2199" dirty="0">
                <a:solidFill>
                  <a:srgbClr val="0070C0"/>
                </a:solidFill>
              </a:rPr>
              <a:t>E2E shall test VOD workflow of DTV Now VOD content  </a:t>
            </a:r>
          </a:p>
          <a:p>
            <a:pPr marL="834140" indent="-285664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/>
                </a:solidFill>
              </a:rPr>
              <a:t>Streaming VOD and/or discovery of OTT channel with VOD content</a:t>
            </a:r>
          </a:p>
          <a:p>
            <a:pPr marL="834140" indent="-285664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/>
                </a:solidFill>
              </a:rPr>
              <a:t>Integration of the DFW content management infrastructure and the satellite content management infrastructure to support VOD</a:t>
            </a:r>
          </a:p>
          <a:p>
            <a:pPr marL="834140" indent="-285664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/>
                </a:solidFill>
              </a:rPr>
              <a:t>Delivery of VOD content URL to DCDP clients</a:t>
            </a:r>
          </a:p>
          <a:p>
            <a:pPr marL="834140" indent="-285664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/>
                </a:solidFill>
              </a:rPr>
              <a:t>Display of VOD OTT catalog data on STB and indicate that the content is being hosted by DFW and the URL referencing the content.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3536"/>
            <a:ext cx="11209064" cy="47032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 Scope - VOD</a:t>
            </a:r>
          </a:p>
        </p:txBody>
      </p:sp>
    </p:spTree>
    <p:extLst>
      <p:ext uri="{BB962C8B-B14F-4D97-AF65-F5344CB8AC3E}">
        <p14:creationId xmlns:p14="http://schemas.microsoft.com/office/powerpoint/2010/main" val="222143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71</a:t>
            </a:fld>
            <a:r>
              <a:rPr lang="en-US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sz="1799" dirty="0">
                <a:solidFill>
                  <a:schemeClr val="tx2"/>
                </a:solidFill>
              </a:rPr>
              <a:t>No impact to Mobile workflows (VOD &amp; Live Streaming)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3535"/>
            <a:ext cx="11209064" cy="61688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60369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r>
              <a:rPr lang="en-US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797" indent="-342797"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sz="1799" dirty="0">
                <a:solidFill>
                  <a:schemeClr val="tx2"/>
                </a:solidFill>
              </a:rPr>
              <a:t>iTV Head End should be configured &amp; working in EE </a:t>
            </a:r>
          </a:p>
          <a:p>
            <a:pPr marL="982685" indent="-342797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799" dirty="0">
                <a:solidFill>
                  <a:schemeClr val="tx2"/>
                </a:solidFill>
              </a:rPr>
              <a:t>Specifically this includes: iPackager, iStreamer, ISS, UTPS (configuration), DTSS (channel configuration), and APG (channel configuration which DTSS should feed). </a:t>
            </a:r>
          </a:p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sz="1799" dirty="0">
                <a:solidFill>
                  <a:schemeClr val="tx2"/>
                </a:solidFill>
              </a:rPr>
              <a:t>BAU workflows should work properly including Stable DASH playback on STB.</a:t>
            </a:r>
          </a:p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sz="1799" dirty="0">
                <a:solidFill>
                  <a:schemeClr val="tx2"/>
                </a:solidFill>
              </a:rPr>
              <a:t>Components with integrated changes shall be delivered to us prior to iteration start date </a:t>
            </a:r>
          </a:p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sz="1799" dirty="0">
                <a:solidFill>
                  <a:schemeClr val="tx2"/>
                </a:solidFill>
              </a:rPr>
              <a:t>All dependencies should be closed prior to E2E iteration start date.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3535"/>
            <a:ext cx="11209064" cy="45456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121786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r>
              <a:rPr lang="en-US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sz="1799" dirty="0">
                <a:solidFill>
                  <a:schemeClr val="tx2"/>
                </a:solidFill>
              </a:rPr>
              <a:t>CATO</a:t>
            </a:r>
          </a:p>
          <a:p>
            <a:pPr marL="342797" indent="-342797">
              <a:buFont typeface="Wingdings" panose="05000000000000000000" pitchFamily="2" charset="2"/>
              <a:buChar char="§"/>
            </a:pPr>
            <a:r>
              <a:rPr lang="en-US" sz="1799" dirty="0">
                <a:solidFill>
                  <a:schemeClr val="tx2"/>
                </a:solidFill>
              </a:rPr>
              <a:t>Recording via cDVR of OTT VOD channels</a:t>
            </a:r>
          </a:p>
          <a:p>
            <a:pPr marL="342797" indent="-342797">
              <a:buFont typeface="Wingdings" panose="05000000000000000000" pitchFamily="2" charset="2"/>
              <a:buChar char="§"/>
            </a:pPr>
            <a:endParaRPr lang="en-US" sz="1799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939" y="523535"/>
            <a:ext cx="11209064" cy="45456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 of Scope</a:t>
            </a:r>
          </a:p>
        </p:txBody>
      </p:sp>
    </p:spTree>
    <p:extLst>
      <p:ext uri="{BB962C8B-B14F-4D97-AF65-F5344CB8AC3E}">
        <p14:creationId xmlns:p14="http://schemas.microsoft.com/office/powerpoint/2010/main" val="3003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2018 </a:t>
            </a:r>
            <a:r>
              <a:rPr lang="en-US" sz="2999" smtClean="0"/>
              <a:t>SDR (Monitoring</a:t>
            </a:r>
            <a:r>
              <a:rPr lang="en-US" sz="2999" dirty="0" smtClean="0"/>
              <a:t>)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Advanced Technical Services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/>
              <a:t>Tooling Architecture and Lifecycle Management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Leo Anderson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0485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75</a:t>
            </a:fld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Monitoring - Content </a:t>
            </a:r>
            <a:r>
              <a:rPr lang="en-US" dirty="0">
                <a:solidFill>
                  <a:srgbClr val="0070C0"/>
                </a:solidFill>
              </a:rPr>
              <a:t>Processing (Live Video 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numCol="2"/>
          <a:lstStyle/>
          <a:p>
            <a:pPr lvl="2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Tool </a:t>
            </a:r>
            <a:r>
              <a:rPr lang="en-US" sz="1100" b="1" dirty="0">
                <a:solidFill>
                  <a:srgbClr val="000000"/>
                </a:solidFill>
              </a:rPr>
              <a:t>Functions:</a:t>
            </a:r>
          </a:p>
          <a:p>
            <a:pPr lvl="3">
              <a:buClr>
                <a:srgbClr val="000000"/>
              </a:buClr>
            </a:pPr>
            <a:r>
              <a:rPr lang="en-US" sz="1100" b="1" dirty="0">
                <a:solidFill>
                  <a:srgbClr val="000000"/>
                </a:solidFill>
              </a:rPr>
              <a:t>Dataminer:</a:t>
            </a:r>
            <a:r>
              <a:rPr lang="en-US" sz="1100" dirty="0">
                <a:solidFill>
                  <a:srgbClr val="000000"/>
                </a:solidFill>
              </a:rPr>
              <a:t> Monitor content processing in datacenter, MoM, Harmonic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Ineoquest </a:t>
            </a:r>
            <a:r>
              <a:rPr lang="en-US" sz="1100" b="1" dirty="0">
                <a:solidFill>
                  <a:srgbClr val="000000"/>
                </a:solidFill>
              </a:rPr>
              <a:t>iVMS: </a:t>
            </a:r>
            <a:r>
              <a:rPr lang="en-US" sz="1100" dirty="0">
                <a:solidFill>
                  <a:srgbClr val="000000"/>
                </a:solidFill>
              </a:rPr>
              <a:t>Ineoquest controller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Ineoquest </a:t>
            </a:r>
            <a:r>
              <a:rPr lang="en-US" sz="1100" b="1" dirty="0">
                <a:solidFill>
                  <a:srgbClr val="000000"/>
                </a:solidFill>
              </a:rPr>
              <a:t>Inspector:</a:t>
            </a:r>
            <a:r>
              <a:rPr lang="en-US" sz="1100" dirty="0">
                <a:solidFill>
                  <a:srgbClr val="000000"/>
                </a:solidFill>
              </a:rPr>
              <a:t> Video quality pre/post encoder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Ineoquest </a:t>
            </a:r>
            <a:r>
              <a:rPr lang="en-US" sz="1100" b="1" dirty="0">
                <a:solidFill>
                  <a:srgbClr val="000000"/>
                </a:solidFill>
              </a:rPr>
              <a:t>Surveyor:</a:t>
            </a:r>
            <a:r>
              <a:rPr lang="en-US" sz="1100" dirty="0">
                <a:solidFill>
                  <a:srgbClr val="000000"/>
                </a:solidFill>
              </a:rPr>
              <a:t> Network QoS for video</a:t>
            </a:r>
          </a:p>
          <a:p>
            <a:pPr lvl="4">
              <a:buClr>
                <a:srgbClr val="000000"/>
              </a:buClr>
            </a:pPr>
            <a:r>
              <a:rPr lang="en-US" sz="1100" dirty="0"/>
              <a:t>Video chunk CDN request </a:t>
            </a:r>
            <a:r>
              <a:rPr lang="en-US" sz="1100" dirty="0" smtClean="0"/>
              <a:t>verification</a:t>
            </a: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>
                <a:solidFill>
                  <a:srgbClr val="000000"/>
                </a:solidFill>
              </a:rPr>
              <a:t>Ineoquest Dialogue:</a:t>
            </a:r>
            <a:r>
              <a:rPr lang="en-US" sz="1100" dirty="0">
                <a:solidFill>
                  <a:srgbClr val="000000"/>
                </a:solidFill>
              </a:rPr>
              <a:t> Passive network TCP monitoring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Harmonic </a:t>
            </a:r>
            <a:r>
              <a:rPr lang="en-US" sz="1100" b="1" dirty="0">
                <a:solidFill>
                  <a:srgbClr val="000000"/>
                </a:solidFill>
              </a:rPr>
              <a:t>VOS:</a:t>
            </a:r>
            <a:r>
              <a:rPr lang="en-US" sz="1100" dirty="0">
                <a:solidFill>
                  <a:srgbClr val="000000"/>
                </a:solidFill>
              </a:rPr>
              <a:t> Monitors Harmonic Encoder/Packager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err="1" smtClean="0">
                <a:solidFill>
                  <a:srgbClr val="000000"/>
                </a:solidFill>
              </a:rPr>
              <a:t>Splunk</a:t>
            </a:r>
            <a:r>
              <a:rPr lang="en-US" sz="1100" b="1" dirty="0">
                <a:solidFill>
                  <a:srgbClr val="000000"/>
                </a:solidFill>
              </a:rPr>
              <a:t>:</a:t>
            </a:r>
            <a:r>
              <a:rPr lang="en-US" sz="1100" dirty="0">
                <a:solidFill>
                  <a:srgbClr val="000000"/>
                </a:solidFill>
              </a:rPr>
              <a:t> Log aggregation, parsing, and dashboarding</a:t>
            </a:r>
          </a:p>
          <a:p>
            <a:pPr lvl="4">
              <a:buClr>
                <a:srgbClr val="000000"/>
              </a:buClr>
            </a:pPr>
            <a:r>
              <a:rPr lang="en-US" sz="1100" dirty="0"/>
              <a:t>Status: 20%</a:t>
            </a:r>
            <a:endParaRPr lang="en-US" sz="1100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r>
              <a:rPr lang="en-US" sz="1100" dirty="0">
                <a:solidFill>
                  <a:srgbClr val="000000"/>
                </a:solidFill>
              </a:rPr>
              <a:t>Target Completion Date: 7/1/2017</a:t>
            </a:r>
          </a:p>
          <a:p>
            <a:pPr lvl="3">
              <a:buClr>
                <a:srgbClr val="000000"/>
              </a:buClr>
            </a:pPr>
            <a:r>
              <a:rPr lang="en-US" sz="1100" b="1" dirty="0">
                <a:solidFill>
                  <a:srgbClr val="000000"/>
                </a:solidFill>
              </a:rPr>
              <a:t>IDS Virtual Client: </a:t>
            </a:r>
            <a:r>
              <a:rPr lang="en-US" sz="1100" dirty="0">
                <a:solidFill>
                  <a:srgbClr val="000000"/>
                </a:solidFill>
              </a:rPr>
              <a:t>Manifest checking in lieu of Ineoquest Surveyor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Video chunk CDN request verification</a:t>
            </a:r>
          </a:p>
          <a:p>
            <a:pPr lvl="3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Ineoquest </a:t>
            </a:r>
            <a:r>
              <a:rPr lang="en-US" sz="1100" b="1" dirty="0">
                <a:solidFill>
                  <a:srgbClr val="000000"/>
                </a:solidFill>
              </a:rPr>
              <a:t>PLM:</a:t>
            </a:r>
            <a:r>
              <a:rPr lang="en-US" sz="1100" dirty="0">
                <a:solidFill>
                  <a:srgbClr val="000000"/>
                </a:solidFill>
              </a:rPr>
              <a:t> Program Lineup </a:t>
            </a:r>
            <a:r>
              <a:rPr lang="en-US" sz="1100" dirty="0" smtClean="0">
                <a:solidFill>
                  <a:srgbClr val="000000"/>
                </a:solidFill>
              </a:rPr>
              <a:t>Manager</a:t>
            </a:r>
          </a:p>
          <a:p>
            <a:pPr lvl="3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CMDB:</a:t>
            </a:r>
            <a:r>
              <a:rPr lang="en-US" sz="1100" dirty="0" smtClean="0">
                <a:solidFill>
                  <a:srgbClr val="000000"/>
                </a:solidFill>
              </a:rPr>
              <a:t> Configuration Management Database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>
                <a:solidFill>
                  <a:srgbClr val="000000"/>
                </a:solidFill>
              </a:rPr>
              <a:t>Correlation work will be required for existing Service ID (Harmonic) to the STB URL</a:t>
            </a:r>
          </a:p>
          <a:p>
            <a:pPr lvl="4">
              <a:buClr>
                <a:srgbClr val="000000"/>
              </a:buClr>
            </a:pPr>
            <a:endParaRPr lang="en-US" sz="1100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r>
              <a:rPr lang="en-US" sz="1100" dirty="0" smtClean="0">
                <a:solidFill>
                  <a:srgbClr val="000000"/>
                </a:solidFill>
              </a:rPr>
              <a:t>NOTE: Will need further investigation on capacity impact to </a:t>
            </a:r>
            <a:r>
              <a:rPr lang="en-US" sz="1100" dirty="0" err="1" smtClean="0">
                <a:solidFill>
                  <a:srgbClr val="000000"/>
                </a:solidFill>
              </a:rPr>
              <a:t>Moogsoft</a:t>
            </a:r>
            <a:r>
              <a:rPr lang="en-US" sz="1100" dirty="0" smtClean="0">
                <a:solidFill>
                  <a:srgbClr val="000000"/>
                </a:solidFill>
              </a:rPr>
              <a:t> (Manager of Managers)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dirty="0">
              <a:solidFill>
                <a:srgbClr val="000000"/>
              </a:solidFill>
            </a:endParaRPr>
          </a:p>
          <a:p>
            <a:pPr marL="457200" lvl="4" indent="0">
              <a:buClr>
                <a:srgbClr val="000000"/>
              </a:buClr>
              <a:buNone/>
            </a:pPr>
            <a:endParaRPr lang="en-US" sz="1100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0114" r="31107"/>
          <a:stretch/>
        </p:blipFill>
        <p:spPr>
          <a:xfrm>
            <a:off x="7481455" y="243776"/>
            <a:ext cx="4535054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4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76</a:t>
            </a:fld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Monitoring - cDVR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6872074" cy="5039302"/>
          </a:xfrm>
        </p:spPr>
        <p:txBody>
          <a:bodyPr numCol="2"/>
          <a:lstStyle/>
          <a:p>
            <a:pPr lvl="2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Tool </a:t>
            </a:r>
            <a:r>
              <a:rPr lang="en-US" sz="1100" b="1" dirty="0">
                <a:solidFill>
                  <a:srgbClr val="000000"/>
                </a:solidFill>
              </a:rPr>
              <a:t>Functions:</a:t>
            </a:r>
          </a:p>
          <a:p>
            <a:pPr lvl="3">
              <a:buClr>
                <a:srgbClr val="000000"/>
              </a:buClr>
            </a:pPr>
            <a:r>
              <a:rPr lang="en-US" sz="1100" b="1" dirty="0">
                <a:solidFill>
                  <a:srgbClr val="000000"/>
                </a:solidFill>
              </a:rPr>
              <a:t>ELK:</a:t>
            </a:r>
            <a:r>
              <a:rPr lang="en-US" sz="1100" dirty="0">
                <a:solidFill>
                  <a:srgbClr val="000000"/>
                </a:solidFill>
              </a:rPr>
              <a:t> Cisco tool to monitor cDVR performance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</a:p>
          <a:p>
            <a:pPr lvl="3">
              <a:buClr>
                <a:srgbClr val="000000"/>
              </a:buClr>
            </a:pPr>
            <a:r>
              <a:rPr lang="en-US" sz="1100" b="1" dirty="0" err="1" smtClean="0">
                <a:solidFill>
                  <a:srgbClr val="000000"/>
                </a:solidFill>
              </a:rPr>
              <a:t>Sensu</a:t>
            </a:r>
            <a:r>
              <a:rPr lang="en-US" sz="1100" b="1" dirty="0" smtClean="0">
                <a:solidFill>
                  <a:srgbClr val="000000"/>
                </a:solidFill>
              </a:rPr>
              <a:t>/</a:t>
            </a:r>
            <a:r>
              <a:rPr lang="en-US" sz="1100" b="1" dirty="0" err="1" smtClean="0">
                <a:solidFill>
                  <a:srgbClr val="000000"/>
                </a:solidFill>
              </a:rPr>
              <a:t>Uchiwa</a:t>
            </a:r>
            <a:r>
              <a:rPr lang="en-US" sz="1100" b="1" dirty="0">
                <a:solidFill>
                  <a:srgbClr val="000000"/>
                </a:solidFill>
              </a:rPr>
              <a:t>:</a:t>
            </a:r>
            <a:r>
              <a:rPr lang="en-US" sz="1100" dirty="0">
                <a:solidFill>
                  <a:srgbClr val="000000"/>
                </a:solidFill>
              </a:rPr>
              <a:t> VM, Hardware, monitoring, alerts, logging and visualization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Capacity concern relating to STB clients</a:t>
            </a:r>
            <a:endParaRPr lang="en-US" sz="1100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r>
              <a:rPr lang="en-US" sz="1100" dirty="0" smtClean="0">
                <a:solidFill>
                  <a:srgbClr val="000000"/>
                </a:solidFill>
              </a:rPr>
              <a:t>Verification of Cisco to monitor (CA) encryption</a:t>
            </a:r>
          </a:p>
          <a:p>
            <a:pPr lvl="5">
              <a:buClr>
                <a:srgbClr val="000000"/>
              </a:buClr>
            </a:pPr>
            <a:r>
              <a:rPr lang="en-US" sz="1100" dirty="0" smtClean="0">
                <a:solidFill>
                  <a:srgbClr val="000000"/>
                </a:solidFill>
              </a:rPr>
              <a:t>Recommend using </a:t>
            </a:r>
            <a:r>
              <a:rPr lang="en-US" sz="1100" dirty="0" err="1" smtClean="0">
                <a:solidFill>
                  <a:srgbClr val="000000"/>
                </a:solidFill>
              </a:rPr>
              <a:t>CiscoABRE</a:t>
            </a:r>
            <a:r>
              <a:rPr lang="en-US" sz="1100" dirty="0" smtClean="0">
                <a:solidFill>
                  <a:srgbClr val="000000"/>
                </a:solidFill>
              </a:rPr>
              <a:t> instead of </a:t>
            </a:r>
            <a:r>
              <a:rPr lang="en-US" sz="1100" dirty="0" err="1" smtClean="0">
                <a:solidFill>
                  <a:srgbClr val="000000"/>
                </a:solidFill>
              </a:rPr>
              <a:t>Widevine</a:t>
            </a:r>
            <a:r>
              <a:rPr lang="en-US" sz="1100" dirty="0" smtClean="0">
                <a:solidFill>
                  <a:srgbClr val="000000"/>
                </a:solidFill>
              </a:rPr>
              <a:t> (Discussion)</a:t>
            </a:r>
            <a:endParaRPr lang="en-US" sz="1100" dirty="0">
              <a:solidFill>
                <a:srgbClr val="FF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err="1" smtClean="0">
                <a:solidFill>
                  <a:srgbClr val="000000"/>
                </a:solidFill>
              </a:rPr>
              <a:t>Splunk</a:t>
            </a:r>
            <a:r>
              <a:rPr lang="en-US" sz="1100" b="1" dirty="0">
                <a:solidFill>
                  <a:srgbClr val="000000"/>
                </a:solidFill>
              </a:rPr>
              <a:t>:</a:t>
            </a:r>
            <a:r>
              <a:rPr lang="en-US" sz="1100" dirty="0">
                <a:solidFill>
                  <a:srgbClr val="000000"/>
                </a:solidFill>
              </a:rPr>
              <a:t> Log aggregation,  parsing, dashboarding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Addition clients may impact licensing (logging)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err="1" smtClean="0">
                <a:solidFill>
                  <a:srgbClr val="000000"/>
                </a:solidFill>
              </a:rPr>
              <a:t>Grafana</a:t>
            </a:r>
            <a:r>
              <a:rPr lang="en-US" sz="1100" b="1" dirty="0">
                <a:solidFill>
                  <a:srgbClr val="000000"/>
                </a:solidFill>
              </a:rPr>
              <a:t>:</a:t>
            </a:r>
            <a:r>
              <a:rPr lang="en-US" sz="1100" dirty="0">
                <a:solidFill>
                  <a:srgbClr val="000000"/>
                </a:solidFill>
              </a:rPr>
              <a:t> Dashboard with time series, widgets, </a:t>
            </a:r>
            <a:r>
              <a:rPr lang="en-US" sz="1100" dirty="0" smtClean="0">
                <a:solidFill>
                  <a:srgbClr val="000000"/>
                </a:solidFill>
              </a:rPr>
              <a:t>plugins</a:t>
            </a:r>
          </a:p>
          <a:p>
            <a:pPr lvl="4">
              <a:buClr>
                <a:srgbClr val="000000"/>
              </a:buClr>
            </a:pPr>
            <a:r>
              <a:rPr lang="en-US" sz="1100" dirty="0"/>
              <a:t>No </a:t>
            </a:r>
            <a:r>
              <a:rPr lang="en-US" sz="1100" dirty="0" smtClean="0"/>
              <a:t>Impact</a:t>
            </a:r>
            <a:endParaRPr lang="en-US" sz="1100" dirty="0" smtClean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err="1">
                <a:solidFill>
                  <a:srgbClr val="000000"/>
                </a:solidFill>
              </a:rPr>
              <a:t>OpenTSDB</a:t>
            </a:r>
            <a:r>
              <a:rPr lang="en-US" sz="1100" b="1" dirty="0">
                <a:solidFill>
                  <a:srgbClr val="000000"/>
                </a:solidFill>
              </a:rPr>
              <a:t>:</a:t>
            </a:r>
            <a:r>
              <a:rPr lang="en-US" sz="1100" dirty="0">
                <a:solidFill>
                  <a:srgbClr val="000000"/>
                </a:solidFill>
              </a:rPr>
              <a:t> Scalable time series DB maintains granularity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Prometheus</a:t>
            </a:r>
            <a:r>
              <a:rPr lang="en-US" sz="1100" b="1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00"/>
                </a:solidFill>
              </a:rPr>
              <a:t>Time series queries, plotting, alerting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</a:p>
          <a:p>
            <a:pPr lvl="3">
              <a:buClr>
                <a:srgbClr val="000000"/>
              </a:buClr>
            </a:pPr>
            <a:endParaRPr lang="en-US" sz="1100" b="1" dirty="0" smtClean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 smtClean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err="1">
                <a:solidFill>
                  <a:srgbClr val="000000"/>
                </a:solidFill>
              </a:rPr>
              <a:t>Dynatrace</a:t>
            </a:r>
            <a:r>
              <a:rPr lang="en-US" sz="1100" b="1" dirty="0">
                <a:solidFill>
                  <a:srgbClr val="000000"/>
                </a:solidFill>
              </a:rPr>
              <a:t>:</a:t>
            </a:r>
            <a:r>
              <a:rPr lang="en-US" sz="1100" dirty="0">
                <a:solidFill>
                  <a:srgbClr val="000000"/>
                </a:solidFill>
              </a:rPr>
              <a:t> Quality of User Experience</a:t>
            </a:r>
          </a:p>
          <a:p>
            <a:pPr lvl="4">
              <a:buClr>
                <a:srgbClr val="000000"/>
              </a:buClr>
            </a:pPr>
            <a:r>
              <a:rPr lang="en-US" sz="1100" dirty="0"/>
              <a:t>No Impact</a:t>
            </a:r>
          </a:p>
          <a:p>
            <a:pPr lvl="5">
              <a:buClr>
                <a:srgbClr val="000000"/>
              </a:buClr>
            </a:pPr>
            <a:r>
              <a:rPr lang="en-US" sz="1100" dirty="0">
                <a:solidFill>
                  <a:srgbClr val="000000"/>
                </a:solidFill>
              </a:rPr>
              <a:t>Scripting for STB client</a:t>
            </a:r>
          </a:p>
          <a:p>
            <a:pPr marL="457200" lvl="4" indent="0">
              <a:buClr>
                <a:srgbClr val="000000"/>
              </a:buClr>
              <a:buNone/>
            </a:pPr>
            <a:endParaRPr lang="en-US" sz="1100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sz="1100" dirty="0">
              <a:solidFill>
                <a:srgbClr val="000000"/>
              </a:solidFill>
            </a:endParaRPr>
          </a:p>
          <a:p>
            <a:pPr marL="457200" lvl="4" indent="0">
              <a:buClr>
                <a:srgbClr val="000000"/>
              </a:buClr>
              <a:buNone/>
            </a:pPr>
            <a:r>
              <a:rPr lang="en-US" sz="1100" dirty="0">
                <a:solidFill>
                  <a:srgbClr val="000000"/>
                </a:solidFill>
              </a:rPr>
              <a:t>NOTE: Will need further investigation on capacity impact to </a:t>
            </a:r>
            <a:r>
              <a:rPr lang="en-US" sz="1100" dirty="0" err="1">
                <a:solidFill>
                  <a:srgbClr val="000000"/>
                </a:solidFill>
              </a:rPr>
              <a:t>Moogsoft</a:t>
            </a:r>
            <a:r>
              <a:rPr lang="en-US" sz="1100" dirty="0">
                <a:solidFill>
                  <a:srgbClr val="000000"/>
                </a:solidFill>
              </a:rPr>
              <a:t> (Manager of Managers)</a:t>
            </a:r>
          </a:p>
          <a:p>
            <a:pPr marL="457200" lvl="4" indent="0">
              <a:buClr>
                <a:srgbClr val="000000"/>
              </a:buClr>
              <a:buNone/>
            </a:pPr>
            <a:endParaRPr lang="en-US" sz="1100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sz="1100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marL="457200" lvl="4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481" r="2713"/>
          <a:stretch/>
        </p:blipFill>
        <p:spPr>
          <a:xfrm>
            <a:off x="7693891" y="416582"/>
            <a:ext cx="4396509" cy="58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907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77</a:t>
            </a:fld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Monitoring </a:t>
            </a:r>
            <a:r>
              <a:rPr lang="en-US" dirty="0" smtClean="0">
                <a:solidFill>
                  <a:srgbClr val="0070C0"/>
                </a:solidFill>
              </a:rPr>
              <a:t>– Ad Insertion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numCol="2"/>
          <a:lstStyle/>
          <a:p>
            <a:pPr lvl="2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Tool </a:t>
            </a:r>
            <a:r>
              <a:rPr lang="en-US" sz="1100" b="1" dirty="0">
                <a:solidFill>
                  <a:srgbClr val="000000"/>
                </a:solidFill>
              </a:rPr>
              <a:t>Functions:</a:t>
            </a:r>
          </a:p>
          <a:p>
            <a:pPr lvl="3">
              <a:buClr>
                <a:srgbClr val="000000"/>
              </a:buClr>
            </a:pPr>
            <a:r>
              <a:rPr lang="en-US" sz="1100" b="1" dirty="0">
                <a:solidFill>
                  <a:srgbClr val="000000"/>
                </a:solidFill>
              </a:rPr>
              <a:t>Isilon: </a:t>
            </a:r>
            <a:r>
              <a:rPr lang="en-US" sz="1100" dirty="0">
                <a:solidFill>
                  <a:srgbClr val="000000"/>
                </a:solidFill>
              </a:rPr>
              <a:t>Vendor tool for Isilon storage monitoring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STB Clients will impact storage</a:t>
            </a:r>
          </a:p>
          <a:p>
            <a:pPr lvl="3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Nagios</a:t>
            </a:r>
            <a:r>
              <a:rPr lang="en-US" sz="1100" b="1" dirty="0">
                <a:solidFill>
                  <a:srgbClr val="000000"/>
                </a:solidFill>
              </a:rPr>
              <a:t>:</a:t>
            </a:r>
            <a:r>
              <a:rPr lang="en-US" sz="1100" dirty="0">
                <a:solidFill>
                  <a:srgbClr val="000000"/>
                </a:solidFill>
              </a:rPr>
              <a:t> Monitors systems, networks, infrastructure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 (Verify </a:t>
            </a:r>
            <a:r>
              <a:rPr lang="en-US" sz="1100" dirty="0" err="1" smtClean="0"/>
              <a:t>YoSpace</a:t>
            </a:r>
            <a:r>
              <a:rPr lang="en-US" sz="1100" dirty="0" smtClean="0"/>
              <a:t> SDK Operation)</a:t>
            </a:r>
          </a:p>
          <a:p>
            <a:pPr lvl="3">
              <a:buClr>
                <a:srgbClr val="000000"/>
              </a:buClr>
            </a:pPr>
            <a:r>
              <a:rPr lang="en-US" sz="1100" b="1" dirty="0" smtClean="0">
                <a:solidFill>
                  <a:srgbClr val="000000"/>
                </a:solidFill>
              </a:rPr>
              <a:t>Prometheus</a:t>
            </a:r>
            <a:r>
              <a:rPr lang="en-US" sz="1100" b="1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00"/>
                </a:solidFill>
              </a:rPr>
              <a:t>Time series queries, plotting, alerting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STB Client Capability Verification</a:t>
            </a:r>
          </a:p>
          <a:p>
            <a:pPr lvl="5">
              <a:buClr>
                <a:srgbClr val="000000"/>
              </a:buClr>
            </a:pPr>
            <a:r>
              <a:rPr lang="en-US" sz="1100" dirty="0">
                <a:solidFill>
                  <a:srgbClr val="000000"/>
                </a:solidFill>
              </a:rPr>
              <a:t>STB Ad content </a:t>
            </a:r>
            <a:r>
              <a:rPr lang="en-US" sz="1100" dirty="0" smtClean="0">
                <a:solidFill>
                  <a:srgbClr val="000000"/>
                </a:solidFill>
              </a:rPr>
              <a:t>specifications</a:t>
            </a:r>
          </a:p>
          <a:p>
            <a:pPr lvl="5">
              <a:buClr>
                <a:srgbClr val="000000"/>
              </a:buClr>
            </a:pPr>
            <a:r>
              <a:rPr lang="en-US" sz="1100" dirty="0" smtClean="0">
                <a:solidFill>
                  <a:srgbClr val="000000"/>
                </a:solidFill>
              </a:rPr>
              <a:t>CALM Act Compliance</a:t>
            </a:r>
          </a:p>
          <a:p>
            <a:pPr lvl="5">
              <a:buClr>
                <a:srgbClr val="000000"/>
              </a:buClr>
            </a:pPr>
            <a:r>
              <a:rPr lang="en-US" sz="1100" dirty="0" smtClean="0">
                <a:solidFill>
                  <a:srgbClr val="000000"/>
                </a:solidFill>
              </a:rPr>
              <a:t>Ad Trigger Verification</a:t>
            </a:r>
          </a:p>
          <a:p>
            <a:pPr lvl="5">
              <a:buClr>
                <a:srgbClr val="000000"/>
              </a:buClr>
            </a:pPr>
            <a:r>
              <a:rPr lang="en-US" sz="1100" dirty="0" smtClean="0">
                <a:solidFill>
                  <a:srgbClr val="000000"/>
                </a:solidFill>
              </a:rPr>
              <a:t>Ad Break Verification</a:t>
            </a:r>
          </a:p>
          <a:p>
            <a:pPr lvl="5">
              <a:buClr>
                <a:srgbClr val="000000"/>
              </a:buClr>
            </a:pPr>
            <a:r>
              <a:rPr lang="en-US" sz="1100" dirty="0" smtClean="0">
                <a:solidFill>
                  <a:srgbClr val="000000"/>
                </a:solidFill>
              </a:rPr>
              <a:t>Commercial </a:t>
            </a:r>
            <a:r>
              <a:rPr lang="en-US" sz="1100" dirty="0">
                <a:solidFill>
                  <a:srgbClr val="000000"/>
                </a:solidFill>
              </a:rPr>
              <a:t>Break Patterns </a:t>
            </a:r>
            <a:r>
              <a:rPr lang="en-US" sz="1100" dirty="0" smtClean="0">
                <a:solidFill>
                  <a:srgbClr val="000000"/>
                </a:solidFill>
              </a:rPr>
              <a:t>Verification</a:t>
            </a:r>
            <a:endParaRPr lang="en-US" sz="1100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r>
              <a:rPr lang="en-US" sz="1100" dirty="0">
                <a:solidFill>
                  <a:srgbClr val="000000"/>
                </a:solidFill>
              </a:rPr>
              <a:t>Target Completion Date: 7/25/2017</a:t>
            </a:r>
          </a:p>
          <a:p>
            <a:pPr lvl="3">
              <a:buClr>
                <a:srgbClr val="000000"/>
              </a:buClr>
            </a:pPr>
            <a:r>
              <a:rPr lang="en-US" sz="1100" b="1" dirty="0">
                <a:solidFill>
                  <a:srgbClr val="000000"/>
                </a:solidFill>
              </a:rPr>
              <a:t>OpenTSDB:</a:t>
            </a:r>
            <a:r>
              <a:rPr lang="en-US" sz="1100" dirty="0">
                <a:solidFill>
                  <a:srgbClr val="000000"/>
                </a:solidFill>
              </a:rPr>
              <a:t> Scalable time series DB maintains granularity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endParaRPr lang="en-US" sz="1100" b="1" dirty="0">
              <a:solidFill>
                <a:srgbClr val="000000"/>
              </a:solidFill>
            </a:endParaRPr>
          </a:p>
          <a:p>
            <a:pPr marL="225425" lvl="3" indent="0">
              <a:buClr>
                <a:srgbClr val="000000"/>
              </a:buClr>
              <a:buNone/>
            </a:pPr>
            <a:endParaRPr lang="en-US" sz="1100" b="1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>
                <a:solidFill>
                  <a:srgbClr val="000000"/>
                </a:solidFill>
              </a:rPr>
              <a:t>Grafana:</a:t>
            </a:r>
            <a:r>
              <a:rPr lang="en-US" sz="1100" dirty="0">
                <a:solidFill>
                  <a:srgbClr val="000000"/>
                </a:solidFill>
              </a:rPr>
              <a:t> Dashboard with time series, widgets, plugins</a:t>
            </a: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  <a:endParaRPr lang="en-US" sz="1100" dirty="0">
              <a:solidFill>
                <a:srgbClr val="000000"/>
              </a:solidFill>
            </a:endParaRPr>
          </a:p>
          <a:p>
            <a:pPr lvl="3">
              <a:buClr>
                <a:srgbClr val="000000"/>
              </a:buClr>
            </a:pPr>
            <a:r>
              <a:rPr lang="en-US" sz="1100" b="1" dirty="0" err="1" smtClean="0">
                <a:solidFill>
                  <a:srgbClr val="000000"/>
                </a:solidFill>
              </a:rPr>
              <a:t>Dynatrace</a:t>
            </a:r>
            <a:r>
              <a:rPr lang="en-US" sz="1100" b="1" dirty="0" smtClean="0">
                <a:solidFill>
                  <a:srgbClr val="000000"/>
                </a:solidFill>
              </a:rPr>
              <a:t>:</a:t>
            </a:r>
            <a:r>
              <a:rPr lang="en-US" sz="1100" dirty="0" smtClean="0">
                <a:solidFill>
                  <a:srgbClr val="000000"/>
                </a:solidFill>
              </a:rPr>
              <a:t> Quality of User Experience</a:t>
            </a:r>
            <a:endParaRPr lang="en-US" sz="1100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r>
              <a:rPr lang="en-US" sz="1100" dirty="0" smtClean="0"/>
              <a:t>No Impact</a:t>
            </a:r>
          </a:p>
          <a:p>
            <a:pPr lvl="5">
              <a:buClr>
                <a:srgbClr val="000000"/>
              </a:buClr>
            </a:pPr>
            <a:r>
              <a:rPr lang="en-US" sz="1100" dirty="0" smtClean="0">
                <a:solidFill>
                  <a:srgbClr val="000000"/>
                </a:solidFill>
              </a:rPr>
              <a:t>Scripting for STB client</a:t>
            </a:r>
            <a:endParaRPr lang="en-US" sz="1100" dirty="0">
              <a:solidFill>
                <a:srgbClr val="000000"/>
              </a:solidFill>
            </a:endParaRPr>
          </a:p>
          <a:p>
            <a:pPr marL="457200" lvl="4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457200" lvl="4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marL="457200" lvl="4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lvl="4"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4244"/>
          <a:stretch/>
        </p:blipFill>
        <p:spPr>
          <a:xfrm>
            <a:off x="7749309" y="354953"/>
            <a:ext cx="4279521" cy="58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747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2018 SDR 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CPE E2E Performance </a:t>
            </a:r>
            <a:r>
              <a:rPr lang="en-US" dirty="0" smtClean="0"/>
              <a:t>Test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Abhijit </a:t>
            </a:r>
            <a:r>
              <a:rPr lang="en-US" sz="2000" dirty="0" err="1"/>
              <a:t>Agashe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039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3803" y="863591"/>
            <a:ext cx="11263138" cy="5291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0070C0"/>
                </a:solidFill>
                <a:ea typeface="+mj-ea"/>
                <a:cs typeface="ATT Aleck Sans" panose="020B0503020203020204" pitchFamily="34" charset="0"/>
              </a:rPr>
              <a:t>Key Objectives and Goals of Performance Testing</a:t>
            </a:r>
          </a:p>
          <a:p>
            <a:pPr marL="679281" lvl="2" indent="-380905">
              <a:buFont typeface="Wingdings" panose="05000000000000000000" pitchFamily="2" charset="2"/>
              <a:buChar char="§"/>
            </a:pPr>
            <a:r>
              <a:rPr lang="en-US" sz="2133" dirty="0"/>
              <a:t>The Primary objective of this test effort is to evaluate the performance of </a:t>
            </a:r>
            <a:r>
              <a:rPr lang="en-US" sz="2133" b="1" dirty="0"/>
              <a:t>MCN/Digital Content Delivery Platform 2018 </a:t>
            </a:r>
            <a:r>
              <a:rPr lang="en-US" sz="2133" dirty="0"/>
              <a:t>project on projected load and validate if the performance test cases are meeting the SLA’s</a:t>
            </a:r>
          </a:p>
          <a:p>
            <a:pPr marL="679281" lvl="2" indent="-380905">
              <a:buFont typeface="Wingdings" panose="05000000000000000000" pitchFamily="2" charset="2"/>
              <a:buChar char="§"/>
            </a:pPr>
            <a:r>
              <a:rPr lang="en-US" sz="2133" dirty="0"/>
              <a:t>Analyze the resource utilization and identify any inconsistencies during load/performance test executions and report them to the project team.</a:t>
            </a:r>
          </a:p>
          <a:p>
            <a:pPr marL="679281" lvl="2" indent="-380905">
              <a:buFont typeface="Wingdings" panose="05000000000000000000" pitchFamily="2" charset="2"/>
              <a:buChar char="§"/>
            </a:pPr>
            <a:r>
              <a:rPr lang="en-US" sz="2133" dirty="0"/>
              <a:t>Prepare the detailed performance test reports which will provide inputs to the Network, development and operations teams to determine the production load capacity for this project.</a:t>
            </a:r>
          </a:p>
          <a:p>
            <a:pPr marL="679281" lvl="2" indent="-380905">
              <a:buFont typeface="Wingdings" panose="05000000000000000000" pitchFamily="2" charset="2"/>
              <a:buChar char="§"/>
            </a:pPr>
            <a:r>
              <a:rPr lang="en-US" sz="2133" dirty="0"/>
              <a:t>Performance Testing will include Load, Stress and Endurance.</a:t>
            </a:r>
          </a:p>
          <a:p>
            <a:pPr marL="679281" lvl="2" indent="-380905">
              <a:buFont typeface="Wingdings" panose="05000000000000000000" pitchFamily="2" charset="2"/>
              <a:buChar char="§"/>
            </a:pPr>
            <a:r>
              <a:rPr lang="en-US" sz="2133" dirty="0"/>
              <a:t>Performance Testing Activities include Test Planning, Test Executions and Test Reporting.</a:t>
            </a:r>
          </a:p>
          <a:p>
            <a:pPr marL="679281" lvl="2" indent="-380905">
              <a:buFont typeface="Wingdings" panose="05000000000000000000" pitchFamily="2" charset="2"/>
              <a:buChar char="§"/>
            </a:pPr>
            <a:r>
              <a:rPr lang="en-US" sz="2133" dirty="0"/>
              <a:t>Performance Testing team will provide the Test Metrics for all the tests executed.</a:t>
            </a:r>
          </a:p>
          <a:p>
            <a:endParaRPr lang="en-US" sz="3199" dirty="0"/>
          </a:p>
          <a:p>
            <a:pPr lvl="2"/>
            <a:endParaRPr lang="en-US" sz="1866" dirty="0"/>
          </a:p>
        </p:txBody>
      </p:sp>
    </p:spTree>
    <p:extLst>
      <p:ext uri="{BB962C8B-B14F-4D97-AF65-F5344CB8AC3E}">
        <p14:creationId xmlns:p14="http://schemas.microsoft.com/office/powerpoint/2010/main" val="112429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Architecture </a:t>
            </a:r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442054"/>
            <a:ext cx="10387989" cy="59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0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3803" y="863591"/>
            <a:ext cx="11263138" cy="5291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0070C0"/>
                </a:solidFill>
                <a:ea typeface="+mj-ea"/>
                <a:cs typeface="ATT Aleck Sans" panose="020B0503020203020204" pitchFamily="34" charset="0"/>
              </a:rPr>
              <a:t>E2E Test Environment Assumptions</a:t>
            </a:r>
          </a:p>
          <a:p>
            <a:pPr marL="761810" lvl="2" indent="-380905">
              <a:buFont typeface="Wingdings" panose="05000000000000000000" pitchFamily="2" charset="2"/>
              <a:buChar char="§"/>
            </a:pPr>
            <a:r>
              <a:rPr lang="en-US" sz="2133" dirty="0"/>
              <a:t>E2E is a 20% scaled down environment with respect to Production POP unless otherwise specified.</a:t>
            </a:r>
          </a:p>
          <a:p>
            <a:pPr marL="761810" lvl="2" indent="-380905">
              <a:buFont typeface="Wingdings" panose="05000000000000000000" pitchFamily="2" charset="2"/>
              <a:buChar char="§"/>
            </a:pPr>
            <a:r>
              <a:rPr lang="en-US" sz="2133" dirty="0"/>
              <a:t>E2E will be enhanced with the new components to support the new features for this project.</a:t>
            </a:r>
          </a:p>
          <a:p>
            <a:pPr marL="761810" lvl="2" indent="-380905">
              <a:buFont typeface="Wingdings" panose="05000000000000000000" pitchFamily="2" charset="2"/>
              <a:buChar char="§"/>
            </a:pPr>
            <a:r>
              <a:rPr lang="en-US" sz="2133" dirty="0"/>
              <a:t>The existing components will be upgraded with the current Iteration numbers as necessary to run this project’s performance test scenarios.</a:t>
            </a:r>
          </a:p>
          <a:p>
            <a:endParaRPr lang="en-US" sz="3199" dirty="0"/>
          </a:p>
          <a:p>
            <a:pPr lvl="2"/>
            <a:endParaRPr lang="en-US" sz="1866" dirty="0"/>
          </a:p>
        </p:txBody>
      </p:sp>
    </p:spTree>
    <p:extLst>
      <p:ext uri="{BB962C8B-B14F-4D97-AF65-F5344CB8AC3E}">
        <p14:creationId xmlns:p14="http://schemas.microsoft.com/office/powerpoint/2010/main" val="171741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81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3803" y="863591"/>
            <a:ext cx="11263138" cy="5291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0070C0"/>
                </a:solidFill>
                <a:ea typeface="+mj-ea"/>
                <a:cs typeface="ATT Aleck Sans" panose="020B0503020203020204" pitchFamily="34" charset="0"/>
              </a:rPr>
              <a:t>Performance Testing Scope</a:t>
            </a:r>
          </a:p>
          <a:p>
            <a:pPr marL="0" lvl="2" indent="0">
              <a:buNone/>
            </a:pPr>
            <a:r>
              <a:rPr lang="en-US" sz="2133" dirty="0"/>
              <a:t>  We will be testing the use case scenarios with load, stress and endurance tests</a:t>
            </a:r>
          </a:p>
          <a:p>
            <a:endParaRPr lang="en-US" sz="1866" dirty="0">
              <a:solidFill>
                <a:schemeClr val="tx2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2133" dirty="0"/>
          </a:p>
          <a:p>
            <a:pPr marL="380905" indent="-380905">
              <a:buFont typeface="Arial" panose="020B0604020202020204" pitchFamily="34" charset="0"/>
              <a:buChar char="•"/>
            </a:pPr>
            <a:endParaRPr lang="en-US" sz="1866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3199" dirty="0"/>
          </a:p>
        </p:txBody>
      </p:sp>
      <p:graphicFrame>
        <p:nvGraphicFramePr>
          <p:cNvPr id="5" name="Content Placeholder 1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35930" y="2210119"/>
          <a:ext cx="10740307" cy="310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559"/>
                <a:gridCol w="6189246"/>
                <a:gridCol w="1828324"/>
                <a:gridCol w="1625178"/>
              </a:tblGrid>
              <a:tr h="5844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S. no.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Scenarios</a:t>
                      </a:r>
                      <a:endParaRPr lang="en-US" sz="1600" dirty="0"/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Impacted Applications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Performance</a:t>
                      </a:r>
                      <a:r>
                        <a:rPr lang="en-US" sz="1600" baseline="0" dirty="0" smtClean="0"/>
                        <a:t> Test </a:t>
                      </a:r>
                      <a:r>
                        <a:rPr lang="en-US" sz="1600" dirty="0" smtClean="0"/>
                        <a:t>Scope</a:t>
                      </a:r>
                    </a:p>
                  </a:txBody>
                  <a:tcPr marL="88894" marR="88894" marT="45708" marB="45708"/>
                </a:tc>
              </a:tr>
              <a:tr h="50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VOD Catalog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PDS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algn="ctr" fontAlgn="t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</a:tr>
              <a:tr h="50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URL Mapping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PDS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Yes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</a:tr>
              <a:tr h="50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CDN Manager Proxy requests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PDS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Yes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</a:tr>
              <a:tr h="50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Ad Infrastructure Capacity to support DCDP channels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</a:tr>
              <a:tr h="504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CDN Manager capacity increase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TBD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74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1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488897" y="1120712"/>
          <a:ext cx="10868368" cy="3210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0819"/>
                <a:gridCol w="1939220"/>
                <a:gridCol w="2896368"/>
                <a:gridCol w="1571961"/>
              </a:tblGrid>
              <a:tr h="43238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Scenario</a:t>
                      </a:r>
                      <a:endParaRPr lang="en-US" sz="1600" dirty="0"/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SLA in </a:t>
                      </a:r>
                      <a:r>
                        <a:rPr lang="en-US" sz="1600" baseline="0" dirty="0" smtClean="0"/>
                        <a:t>Prod</a:t>
                      </a:r>
                      <a:endParaRPr lang="en-US" sz="1600" dirty="0"/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SLA in E2E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Test Types</a:t>
                      </a:r>
                      <a:endParaRPr lang="en-US" sz="1600" dirty="0"/>
                    </a:p>
                  </a:txBody>
                  <a:tcPr marL="88894" marR="88894" marT="45708" marB="45708"/>
                </a:tc>
              </a:tr>
              <a:tr h="578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VOD Catalog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Load,</a:t>
                      </a:r>
                      <a:r>
                        <a:rPr lang="en-US" sz="1600" u="none" strike="noStrike" kern="1200" baseline="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Stress, Endurance</a:t>
                      </a:r>
                      <a:endParaRPr lang="en-US" sz="1600" u="none" strike="noStrike" kern="1200" dirty="0">
                        <a:solidFill>
                          <a:srgbClr val="19191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894" marR="88894" marT="45708" marB="45708"/>
                </a:tc>
              </a:tr>
              <a:tr h="578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URL Mapping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 TPS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TPS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Load,</a:t>
                      </a:r>
                      <a:r>
                        <a:rPr lang="en-US" sz="1600" u="none" strike="noStrike" kern="1200" baseline="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Stress, Endurance</a:t>
                      </a:r>
                      <a:endParaRPr lang="en-US" sz="1600" u="none" strike="noStrike" kern="1200" dirty="0" smtClean="0">
                        <a:solidFill>
                          <a:srgbClr val="19191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894" marR="88894" marT="45708" marB="45708"/>
                </a:tc>
              </a:tr>
              <a:tr h="578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CDN Manager Proxy requests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 TPS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TPS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Load,</a:t>
                      </a:r>
                      <a:r>
                        <a:rPr lang="en-US" sz="1600" u="none" strike="noStrike" kern="1200" baseline="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Stress, Endurance</a:t>
                      </a:r>
                      <a:endParaRPr lang="en-US" sz="1600" u="none" strike="noStrike" kern="1200" dirty="0" smtClean="0">
                        <a:solidFill>
                          <a:srgbClr val="19191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894" marR="88894" marT="45708" marB="45708"/>
                </a:tc>
              </a:tr>
              <a:tr h="52039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Ad Infrastructure Capacity to support DCDP channels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  <a:endParaRPr lang="en-US" sz="1600" u="none" strike="noStrike" kern="1200" dirty="0">
                        <a:solidFill>
                          <a:srgbClr val="19191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894" marR="88894" marT="45708" marB="45708"/>
                </a:tc>
              </a:tr>
              <a:tr h="52039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CDN Manager capacity increase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697" marR="12697" marT="12697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88894" marR="88894" marT="45708" marB="45708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  <a:endParaRPr lang="en-US" sz="1600" u="none" strike="noStrike" kern="1200" dirty="0">
                        <a:solidFill>
                          <a:srgbClr val="19191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894" marR="88894" marT="45708" marB="45708"/>
                </a:tc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461950" y="584941"/>
            <a:ext cx="11263138" cy="540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0070C0"/>
                </a:solidFill>
                <a:ea typeface="+mj-ea"/>
                <a:cs typeface="ATT Aleck Sans" panose="020B0503020203020204" pitchFamily="34" charset="0"/>
              </a:rPr>
              <a:t>Scenarios &amp; Load Numbers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pPr marL="0" lvl="2" indent="0">
              <a:buNone/>
            </a:pPr>
            <a:endParaRPr lang="en-US" sz="1866" dirty="0"/>
          </a:p>
        </p:txBody>
      </p:sp>
    </p:spTree>
    <p:extLst>
      <p:ext uri="{BB962C8B-B14F-4D97-AF65-F5344CB8AC3E}">
        <p14:creationId xmlns:p14="http://schemas.microsoft.com/office/powerpoint/2010/main" val="20803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83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3803" y="863593"/>
            <a:ext cx="11263138" cy="540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0070C0"/>
                </a:solidFill>
                <a:ea typeface="+mj-ea"/>
                <a:cs typeface="ATT Aleck Sans" panose="020B0503020203020204" pitchFamily="34" charset="0"/>
              </a:rPr>
              <a:t>Dependencies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pPr fontAlgn="t"/>
            <a:endParaRPr lang="en-US" sz="4266" dirty="0"/>
          </a:p>
          <a:p>
            <a:pPr marL="761810" lvl="2" indent="-457086">
              <a:buFontTx/>
              <a:buChar char="-"/>
            </a:pPr>
            <a:endParaRPr lang="en-US" sz="1866" dirty="0"/>
          </a:p>
          <a:p>
            <a:pPr lvl="2"/>
            <a:endParaRPr lang="en-US" sz="1866" dirty="0"/>
          </a:p>
        </p:txBody>
      </p:sp>
      <p:graphicFrame>
        <p:nvGraphicFramePr>
          <p:cNvPr id="7" name="Content Placeholder 1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635931" y="1295956"/>
          <a:ext cx="10906204" cy="4373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088"/>
                <a:gridCol w="3683233"/>
                <a:gridCol w="2945633"/>
                <a:gridCol w="3416250"/>
              </a:tblGrid>
              <a:tr h="49622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S. No</a:t>
                      </a:r>
                      <a:endParaRPr lang="en-US" sz="1600" dirty="0"/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Dependency</a:t>
                      </a:r>
                      <a:endParaRPr lang="en-US" sz="1600" dirty="0"/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Owner</a:t>
                      </a: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Need by Date</a:t>
                      </a:r>
                      <a:endParaRPr lang="en-US" sz="1600" dirty="0"/>
                    </a:p>
                  </a:txBody>
                  <a:tcPr marL="121888" marR="121888" marT="45708" marB="45708"/>
                </a:tc>
              </a:tr>
              <a:tr h="944634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1900" dirty="0">
                        <a:solidFill>
                          <a:schemeClr val="tx2"/>
                        </a:solidFill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900" u="none" strike="noStrike" dirty="0" smtClean="0">
                          <a:solidFill>
                            <a:srgbClr val="191919"/>
                          </a:solidFill>
                          <a:effectLst/>
                        </a:rPr>
                        <a:t>EE Environment Setup as per the scalability factor (20%</a:t>
                      </a:r>
                      <a:r>
                        <a:rPr lang="en-US" sz="1900" u="none" strike="noStrike" baseline="0" dirty="0" smtClean="0">
                          <a:solidFill>
                            <a:srgbClr val="191919"/>
                          </a:solidFill>
                          <a:effectLst/>
                        </a:rPr>
                        <a:t> of Production pop)</a:t>
                      </a:r>
                      <a:r>
                        <a:rPr lang="en-US" sz="1900" u="none" strike="noStrike" dirty="0" smtClean="0">
                          <a:solidFill>
                            <a:srgbClr val="191919"/>
                          </a:solidFill>
                          <a:effectLst/>
                        </a:rPr>
                        <a:t>.</a:t>
                      </a:r>
                      <a:endParaRPr lang="en-US" sz="1900" b="0" i="0" u="none" strike="noStrike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2"/>
                          </a:solidFill>
                        </a:rPr>
                        <a:t>CI/CD</a:t>
                      </a:r>
                      <a:endParaRPr lang="en-US" sz="1900" dirty="0">
                        <a:solidFill>
                          <a:schemeClr val="tx2"/>
                        </a:solidFill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olidFill>
                            <a:schemeClr val="tx2"/>
                          </a:solidFill>
                        </a:rPr>
                        <a:t>Before</a:t>
                      </a:r>
                      <a:r>
                        <a:rPr lang="en-US" sz="1900" baseline="0" dirty="0" smtClean="0">
                          <a:solidFill>
                            <a:schemeClr val="tx2"/>
                          </a:solidFill>
                        </a:rPr>
                        <a:t> Pre-validations( as per iteration timelines)</a:t>
                      </a:r>
                      <a:endParaRPr lang="en-US" sz="19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121888" marR="121888" marT="45708" marB="45708"/>
                </a:tc>
              </a:tr>
              <a:tr h="996908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sz="1900" dirty="0">
                        <a:solidFill>
                          <a:schemeClr val="tx2"/>
                        </a:solidFill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u="none" strike="noStrike" kern="120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Components to be fully sub-system tested &amp; integrated prior to E2E test start date</a:t>
                      </a:r>
                      <a:endParaRPr lang="en-US" sz="1900" b="0" i="0" u="none" strike="noStrike" dirty="0">
                        <a:solidFill>
                          <a:srgbClr val="262626"/>
                        </a:solidFill>
                        <a:effectLst/>
                        <a:latin typeface="+mn-lt"/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900" b="0" i="0" u="none" strike="noStrike" dirty="0" smtClean="0">
                          <a:solidFill>
                            <a:srgbClr val="262626"/>
                          </a:solidFill>
                          <a:effectLst/>
                          <a:latin typeface="+mn-lt"/>
                        </a:rPr>
                        <a:t>Sharma Neerad</a:t>
                      </a:r>
                      <a:r>
                        <a:rPr lang="en-US" sz="1900" b="0" i="0" u="none" strike="noStrike" baseline="0" dirty="0" smtClean="0">
                          <a:solidFill>
                            <a:srgbClr val="262626"/>
                          </a:solidFill>
                          <a:effectLst/>
                          <a:latin typeface="+mn-lt"/>
                        </a:rPr>
                        <a:t>  / Aravind Subhash(Iteration Lead)</a:t>
                      </a:r>
                      <a:endParaRPr lang="en-US" sz="1900" b="0" i="0" u="none" strike="noStrike" dirty="0">
                        <a:solidFill>
                          <a:srgbClr val="262626"/>
                        </a:solidFill>
                        <a:effectLst/>
                        <a:latin typeface="+mn-lt"/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2"/>
                          </a:solidFill>
                        </a:rPr>
                        <a:t>Before</a:t>
                      </a:r>
                      <a:r>
                        <a:rPr lang="en-US" sz="1900" baseline="0" dirty="0" smtClean="0">
                          <a:solidFill>
                            <a:schemeClr val="tx2"/>
                          </a:solidFill>
                        </a:rPr>
                        <a:t> Pre-validations</a:t>
                      </a:r>
                      <a:endParaRPr lang="en-US" sz="1900" dirty="0">
                        <a:solidFill>
                          <a:schemeClr val="tx2"/>
                        </a:solidFill>
                      </a:endParaRPr>
                    </a:p>
                  </a:txBody>
                  <a:tcPr marL="121888" marR="121888" marT="45708" marB="45708"/>
                </a:tc>
              </a:tr>
              <a:tr h="944634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sz="1900" dirty="0">
                        <a:solidFill>
                          <a:schemeClr val="tx2"/>
                        </a:solidFill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Need confirmation on the SLAs for identified scenarios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900" b="0" i="0" u="none" strike="noStrike" dirty="0" smtClean="0">
                          <a:solidFill>
                            <a:srgbClr val="262626"/>
                          </a:solidFill>
                          <a:effectLst/>
                          <a:latin typeface="+mn-lt"/>
                        </a:rPr>
                        <a:t>SE</a:t>
                      </a:r>
                      <a:endParaRPr lang="en-US" sz="1900" b="0" i="0" u="none" strike="noStrike" dirty="0">
                        <a:solidFill>
                          <a:srgbClr val="262626"/>
                        </a:solidFill>
                        <a:effectLst/>
                        <a:latin typeface="+mn-lt"/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2"/>
                          </a:solidFill>
                        </a:rPr>
                        <a:t>Before Test</a:t>
                      </a:r>
                      <a:r>
                        <a:rPr lang="en-US" sz="1900" baseline="0" dirty="0" smtClean="0">
                          <a:solidFill>
                            <a:schemeClr val="tx2"/>
                          </a:solidFill>
                        </a:rPr>
                        <a:t> Planning (based on Iteration timelines – 8 weeks before Environment handoff)</a:t>
                      </a:r>
                      <a:endParaRPr lang="en-US" sz="1900" dirty="0">
                        <a:solidFill>
                          <a:schemeClr val="tx2"/>
                        </a:solidFill>
                      </a:endParaRPr>
                    </a:p>
                  </a:txBody>
                  <a:tcPr marL="121888" marR="121888" marT="45708" marB="45708"/>
                </a:tc>
              </a:tr>
              <a:tr h="944634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en-US" sz="1900" dirty="0">
                        <a:solidFill>
                          <a:schemeClr val="tx2"/>
                        </a:solidFill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Need flow</a:t>
                      </a:r>
                      <a:r>
                        <a:rPr lang="en-US" sz="1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diagrams identifying the sub-systems involved for the scenarios identified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900" b="0" i="0" u="none" strike="noStrike" dirty="0" smtClean="0">
                          <a:solidFill>
                            <a:srgbClr val="262626"/>
                          </a:solidFill>
                          <a:effectLst/>
                          <a:latin typeface="+mn-lt"/>
                        </a:rPr>
                        <a:t>SE</a:t>
                      </a:r>
                      <a:endParaRPr lang="en-US" sz="1900" b="0" i="0" u="none" strike="noStrike" dirty="0">
                        <a:solidFill>
                          <a:srgbClr val="262626"/>
                        </a:solidFill>
                        <a:effectLst/>
                        <a:latin typeface="+mn-lt"/>
                      </a:endParaRPr>
                    </a:p>
                  </a:txBody>
                  <a:tcPr marL="121888" marR="121888" marT="45708" marB="45708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olidFill>
                            <a:schemeClr val="tx2"/>
                          </a:solidFill>
                        </a:rPr>
                        <a:t>Before Test</a:t>
                      </a:r>
                      <a:r>
                        <a:rPr lang="en-US" sz="1900" baseline="0" dirty="0" smtClean="0">
                          <a:solidFill>
                            <a:schemeClr val="tx2"/>
                          </a:solidFill>
                        </a:rPr>
                        <a:t> Planning (based on Iteration timelines – 8 weeks before Environment handoff)</a:t>
                      </a:r>
                      <a:endParaRPr lang="en-US" sz="19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121888" marR="121888" marT="45708" marB="4570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81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 smtClean="0"/>
              <a:t>DCDP SDR Presentation</a:t>
            </a:r>
            <a:endParaRPr lang="en-US" sz="299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Ad Insert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Jillian </a:t>
            </a:r>
            <a:r>
              <a:rPr lang="en-US" dirty="0" err="1"/>
              <a:t>Abeyta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05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tt_int_wde_globe_alone">
  <a:themeElements>
    <a:clrScheme name="ATT 3">
      <a:dk1>
        <a:srgbClr val="009FDB"/>
      </a:dk1>
      <a:lt1>
        <a:sysClr val="window" lastClr="FFFFFF"/>
      </a:lt1>
      <a:dk2>
        <a:srgbClr val="000000"/>
      </a:dk2>
      <a:lt2>
        <a:srgbClr val="D2D2D2"/>
      </a:lt2>
      <a:accent1>
        <a:srgbClr val="009FDB"/>
      </a:accent1>
      <a:accent2>
        <a:srgbClr val="EA7400"/>
      </a:accent2>
      <a:accent3>
        <a:srgbClr val="71C5E8"/>
      </a:accent3>
      <a:accent4>
        <a:srgbClr val="0568AE"/>
      </a:accent4>
      <a:accent5>
        <a:srgbClr val="959595"/>
      </a:accent5>
      <a:accent6>
        <a:srgbClr val="5A5A5A"/>
      </a:accent6>
      <a:hlink>
        <a:srgbClr val="0B1763"/>
      </a:hlink>
      <a:folHlink>
        <a:srgbClr val="056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lIns="0" tIns="0" rIns="0" b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internal_wide_template [Read-Only]" id="{F8CD76E8-16E0-4238-B05E-F47568325CEE}" vid="{CD90E3B3-8184-43E2-B086-760E27F351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internal_wide_template</Template>
  <TotalTime>10958</TotalTime>
  <Words>5303</Words>
  <Application>Microsoft Macintosh PowerPoint</Application>
  <PresentationFormat>Custom</PresentationFormat>
  <Paragraphs>1010</Paragraphs>
  <Slides>83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att_int_wde_globe_alone</vt:lpstr>
      <vt:lpstr>DCDP 2018 SDR Presentation</vt:lpstr>
      <vt:lpstr>Agenda – 2018 DCDP Project</vt:lpstr>
      <vt:lpstr>DCDP SDR Presentation</vt:lpstr>
      <vt:lpstr>Schedule / Critical Milestones</vt:lpstr>
      <vt:lpstr>DCDP SDR Presentation</vt:lpstr>
      <vt:lpstr>DCDP 2018</vt:lpstr>
      <vt:lpstr>DCDP SDR Presentation</vt:lpstr>
      <vt:lpstr>SE Architecture Overview</vt:lpstr>
      <vt:lpstr>DCDP SDR Presentation</vt:lpstr>
      <vt:lpstr>Impacted Systems for Live platform</vt:lpstr>
      <vt:lpstr>Impacted Systems for Live platform</vt:lpstr>
      <vt:lpstr>Impacted Systems for the VOD platform (BAU)</vt:lpstr>
      <vt:lpstr>Advertising</vt:lpstr>
      <vt:lpstr>Advertising</vt:lpstr>
      <vt:lpstr>Questions:</vt:lpstr>
      <vt:lpstr>APG-HE</vt:lpstr>
      <vt:lpstr>APG-HE: New Service Type for OTT Channels</vt:lpstr>
      <vt:lpstr>DCDP SDR Presentation</vt:lpstr>
      <vt:lpstr>Production Load Test</vt:lpstr>
      <vt:lpstr>DCDP SDR Presentation</vt:lpstr>
      <vt:lpstr>DCDP 2017 – Quick Recap</vt:lpstr>
      <vt:lpstr>Ingesting metadata for DCDP content and presenting it in the guide.</vt:lpstr>
      <vt:lpstr>Deep linking from the guide into an App</vt:lpstr>
      <vt:lpstr>Info Screen for Series and Episodes for DCDP content</vt:lpstr>
      <vt:lpstr>Movie Info Screen</vt:lpstr>
      <vt:lpstr>VOD Home Pages</vt:lpstr>
      <vt:lpstr>PowerPoint Presentation</vt:lpstr>
      <vt:lpstr>Smart Search</vt:lpstr>
      <vt:lpstr>Cross Linking between Entertainment Extras Search and Smart Search</vt:lpstr>
      <vt:lpstr>Apps in Entertainment Extras’ Homepage</vt:lpstr>
      <vt:lpstr>DCDP 2018 SDR Presentation</vt:lpstr>
      <vt:lpstr> Presentation Items</vt:lpstr>
      <vt:lpstr>PDS Flow Diagram</vt:lpstr>
      <vt:lpstr>Features and Impacted Services</vt:lpstr>
      <vt:lpstr>Features and Impacted Services</vt:lpstr>
      <vt:lpstr>Features and Impacted Services</vt:lpstr>
      <vt:lpstr>Features and Impacted Services</vt:lpstr>
      <vt:lpstr>Features and Impacted Services</vt:lpstr>
      <vt:lpstr>Features and Impacted Services</vt:lpstr>
      <vt:lpstr>Features and Impacted Services</vt:lpstr>
      <vt:lpstr>Features and Impacted Services</vt:lpstr>
      <vt:lpstr>Features and Impacted Services</vt:lpstr>
      <vt:lpstr>Features and Impacted Services</vt:lpstr>
      <vt:lpstr>DCDP 2018 SDR Presentation</vt:lpstr>
      <vt:lpstr>Overview</vt:lpstr>
      <vt:lpstr>Pre-requirements</vt:lpstr>
      <vt:lpstr>System Integration Testing</vt:lpstr>
      <vt:lpstr>Functional Testing</vt:lpstr>
      <vt:lpstr>DCDP SDR Presentation</vt:lpstr>
      <vt:lpstr>Outline</vt:lpstr>
      <vt:lpstr>Scope for STB DCDP</vt:lpstr>
      <vt:lpstr>Assumption and Out of Scope</vt:lpstr>
      <vt:lpstr>Supported Platforms</vt:lpstr>
      <vt:lpstr>Adaptive Bitrate Streaming</vt:lpstr>
      <vt:lpstr>Client/Server Relationship in Adaptive Streaming</vt:lpstr>
      <vt:lpstr>Sequence Diagram of ABR Streaming by Genie Client</vt:lpstr>
      <vt:lpstr>Channel with Streaming Service Type</vt:lpstr>
      <vt:lpstr>UI/Resource Management/Search &amp; Discovery</vt:lpstr>
      <vt:lpstr>Risks and Dependencies</vt:lpstr>
      <vt:lpstr>DCDP SDR Presentation</vt:lpstr>
      <vt:lpstr>STB – NEL Certification: Overview</vt:lpstr>
      <vt:lpstr>STB – NEL Test Schedule</vt:lpstr>
      <vt:lpstr>CPE E2E – Interactive App Test Team</vt:lpstr>
      <vt:lpstr>CPE E2E Interactive App Test</vt:lpstr>
      <vt:lpstr>Sample Bullets</vt:lpstr>
      <vt:lpstr>DCDP 2018 SDR Presentation</vt:lpstr>
      <vt:lpstr>Agenda:</vt:lpstr>
      <vt:lpstr>E2E functional Scope- live In Scope: Live </vt:lpstr>
      <vt:lpstr>Continued..</vt:lpstr>
      <vt:lpstr>In Scope - VOD</vt:lpstr>
      <vt:lpstr>Assumptions</vt:lpstr>
      <vt:lpstr>Dependencies</vt:lpstr>
      <vt:lpstr>Out of Scope</vt:lpstr>
      <vt:lpstr>DCDP 2018 SDR (Monitoring)</vt:lpstr>
      <vt:lpstr>Monitoring - Content Processing (Live Video )</vt:lpstr>
      <vt:lpstr>Monitoring - cDVR</vt:lpstr>
      <vt:lpstr>Monitoring – Ad Insertion</vt:lpstr>
      <vt:lpstr>DCDP 2018 SDR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AT&amp;T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DCDP SDR Template</dc:title>
  <dc:subject/>
  <dc:creator>Lisa Birkenberger;Rob Hill</dc:creator>
  <cp:keywords/>
  <dc:description/>
  <cp:lastModifiedBy>Trung Tran</cp:lastModifiedBy>
  <cp:revision>246</cp:revision>
  <dcterms:created xsi:type="dcterms:W3CDTF">2017-01-04T20:22:50Z</dcterms:created>
  <dcterms:modified xsi:type="dcterms:W3CDTF">2017-11-08T23:31:46Z</dcterms:modified>
  <cp:category/>
</cp:coreProperties>
</file>